
<file path=[Content_Types].xml><?xml version="1.0" encoding="utf-8"?>
<Types xmlns="http://schemas.openxmlformats.org/package/2006/content-types">
  <Default Extension="fntdata" ContentType="application/x-fontdata"/>
  <Default Extension="gif" ContentType="image/gif"/>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7"/>
  </p:notesMasterIdLst>
  <p:sldIdLst>
    <p:sldId id="256" r:id="rId2"/>
    <p:sldId id="429" r:id="rId3"/>
    <p:sldId id="430" r:id="rId4"/>
    <p:sldId id="447" r:id="rId5"/>
    <p:sldId id="431" r:id="rId6"/>
    <p:sldId id="432" r:id="rId7"/>
    <p:sldId id="433" r:id="rId8"/>
    <p:sldId id="434" r:id="rId9"/>
    <p:sldId id="437" r:id="rId10"/>
    <p:sldId id="438" r:id="rId11"/>
    <p:sldId id="415" r:id="rId12"/>
    <p:sldId id="424" r:id="rId13"/>
    <p:sldId id="425" r:id="rId14"/>
    <p:sldId id="257" r:id="rId15"/>
    <p:sldId id="258" r:id="rId16"/>
    <p:sldId id="259" r:id="rId17"/>
    <p:sldId id="260" r:id="rId18"/>
    <p:sldId id="261" r:id="rId19"/>
    <p:sldId id="405" r:id="rId20"/>
    <p:sldId id="406" r:id="rId21"/>
    <p:sldId id="407" r:id="rId22"/>
    <p:sldId id="408" r:id="rId23"/>
    <p:sldId id="262" r:id="rId24"/>
    <p:sldId id="264" r:id="rId25"/>
    <p:sldId id="265" r:id="rId26"/>
    <p:sldId id="409" r:id="rId27"/>
    <p:sldId id="410" r:id="rId28"/>
    <p:sldId id="412" r:id="rId29"/>
    <p:sldId id="266" r:id="rId30"/>
    <p:sldId id="267" r:id="rId31"/>
    <p:sldId id="268" r:id="rId32"/>
    <p:sldId id="411" r:id="rId33"/>
    <p:sldId id="413" r:id="rId34"/>
    <p:sldId id="414" r:id="rId35"/>
    <p:sldId id="419" r:id="rId36"/>
    <p:sldId id="420" r:id="rId37"/>
    <p:sldId id="417" r:id="rId38"/>
    <p:sldId id="418" r:id="rId39"/>
    <p:sldId id="416"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89" r:id="rId76"/>
    <p:sldId id="390" r:id="rId77"/>
    <p:sldId id="391" r:id="rId78"/>
    <p:sldId id="392" r:id="rId79"/>
    <p:sldId id="393" r:id="rId80"/>
    <p:sldId id="306" r:id="rId81"/>
    <p:sldId id="307" r:id="rId82"/>
    <p:sldId id="308" r:id="rId83"/>
    <p:sldId id="309" r:id="rId84"/>
    <p:sldId id="310" r:id="rId85"/>
    <p:sldId id="311" r:id="rId86"/>
    <p:sldId id="312" r:id="rId87"/>
    <p:sldId id="313" r:id="rId88"/>
    <p:sldId id="331" r:id="rId89"/>
    <p:sldId id="314" r:id="rId90"/>
    <p:sldId id="316" r:id="rId91"/>
    <p:sldId id="317" r:id="rId92"/>
    <p:sldId id="332" r:id="rId93"/>
    <p:sldId id="326" r:id="rId94"/>
    <p:sldId id="330" r:id="rId95"/>
    <p:sldId id="327" r:id="rId96"/>
    <p:sldId id="318" r:id="rId97"/>
    <p:sldId id="325" r:id="rId98"/>
    <p:sldId id="324" r:id="rId99"/>
    <p:sldId id="319" r:id="rId100"/>
    <p:sldId id="328" r:id="rId101"/>
    <p:sldId id="329" r:id="rId102"/>
    <p:sldId id="333" r:id="rId103"/>
    <p:sldId id="334" r:id="rId104"/>
    <p:sldId id="335" r:id="rId105"/>
    <p:sldId id="336" r:id="rId106"/>
    <p:sldId id="337" r:id="rId107"/>
    <p:sldId id="338" r:id="rId108"/>
    <p:sldId id="315" r:id="rId109"/>
    <p:sldId id="339" r:id="rId110"/>
    <p:sldId id="341" r:id="rId111"/>
    <p:sldId id="342" r:id="rId112"/>
    <p:sldId id="346" r:id="rId113"/>
    <p:sldId id="340" r:id="rId114"/>
    <p:sldId id="343" r:id="rId115"/>
    <p:sldId id="344" r:id="rId116"/>
    <p:sldId id="345" r:id="rId117"/>
    <p:sldId id="347" r:id="rId118"/>
    <p:sldId id="348" r:id="rId119"/>
    <p:sldId id="349" r:id="rId120"/>
    <p:sldId id="350" r:id="rId121"/>
    <p:sldId id="351" r:id="rId122"/>
    <p:sldId id="353" r:id="rId123"/>
    <p:sldId id="354" r:id="rId124"/>
    <p:sldId id="352" r:id="rId125"/>
    <p:sldId id="320" r:id="rId126"/>
    <p:sldId id="355" r:id="rId127"/>
    <p:sldId id="356" r:id="rId128"/>
    <p:sldId id="357" r:id="rId129"/>
    <p:sldId id="358" r:id="rId130"/>
    <p:sldId id="359" r:id="rId131"/>
    <p:sldId id="321" r:id="rId132"/>
    <p:sldId id="360" r:id="rId133"/>
    <p:sldId id="366" r:id="rId134"/>
    <p:sldId id="362" r:id="rId135"/>
    <p:sldId id="363" r:id="rId136"/>
    <p:sldId id="322" r:id="rId137"/>
    <p:sldId id="323" r:id="rId138"/>
    <p:sldId id="365" r:id="rId139"/>
    <p:sldId id="368" r:id="rId140"/>
    <p:sldId id="367" r:id="rId141"/>
    <p:sldId id="369" r:id="rId142"/>
    <p:sldId id="370" r:id="rId143"/>
    <p:sldId id="384" r:id="rId144"/>
    <p:sldId id="371" r:id="rId145"/>
    <p:sldId id="374" r:id="rId146"/>
    <p:sldId id="385" r:id="rId147"/>
    <p:sldId id="372" r:id="rId148"/>
    <p:sldId id="373" r:id="rId149"/>
    <p:sldId id="386" r:id="rId150"/>
    <p:sldId id="387" r:id="rId151"/>
    <p:sldId id="375" r:id="rId152"/>
    <p:sldId id="376" r:id="rId153"/>
    <p:sldId id="388" r:id="rId154"/>
    <p:sldId id="378" r:id="rId155"/>
    <p:sldId id="428" r:id="rId156"/>
    <p:sldId id="379" r:id="rId157"/>
    <p:sldId id="399" r:id="rId158"/>
    <p:sldId id="400" r:id="rId159"/>
    <p:sldId id="401" r:id="rId160"/>
    <p:sldId id="402" r:id="rId161"/>
    <p:sldId id="403" r:id="rId162"/>
    <p:sldId id="404" r:id="rId163"/>
    <p:sldId id="423" r:id="rId164"/>
    <p:sldId id="421" r:id="rId165"/>
    <p:sldId id="422" r:id="rId166"/>
    <p:sldId id="394" r:id="rId167"/>
    <p:sldId id="395" r:id="rId168"/>
    <p:sldId id="396" r:id="rId169"/>
    <p:sldId id="397" r:id="rId170"/>
    <p:sldId id="398" r:id="rId171"/>
    <p:sldId id="427" r:id="rId172"/>
    <p:sldId id="380" r:id="rId173"/>
    <p:sldId id="382" r:id="rId174"/>
    <p:sldId id="381" r:id="rId175"/>
    <p:sldId id="383" r:id="rId176"/>
    <p:sldId id="440" r:id="rId177"/>
    <p:sldId id="439" r:id="rId178"/>
    <p:sldId id="441" r:id="rId179"/>
    <p:sldId id="442" r:id="rId180"/>
    <p:sldId id="443" r:id="rId181"/>
    <p:sldId id="444" r:id="rId182"/>
    <p:sldId id="446" r:id="rId183"/>
    <p:sldId id="445" r:id="rId184"/>
    <p:sldId id="364" r:id="rId185"/>
    <p:sldId id="436" r:id="rId186"/>
  </p:sldIdLst>
  <p:sldSz cx="9144000" cy="5143500" type="screen16x9"/>
  <p:notesSz cx="6858000" cy="9144000"/>
  <p:embeddedFontLst>
    <p:embeddedFont>
      <p:font typeface="Consolas" panose="020B0609020204030204" pitchFamily="49" charset="0"/>
      <p:regular r:id="rId188"/>
      <p:bold r:id="rId189"/>
      <p:italic r:id="rId190"/>
      <p:boldItalic r:id="rId191"/>
    </p:embeddedFont>
    <p:embeddedFont>
      <p:font typeface="Georgia" panose="02040502050405020303" pitchFamily="18" charset="0"/>
      <p:regular r:id="rId192"/>
      <p:bold r:id="rId193"/>
      <p:italic r:id="rId194"/>
      <p:boldItalic r:id="rId195"/>
    </p:embeddedFont>
    <p:embeddedFont>
      <p:font typeface="Roboto" panose="020B0604020202020204" charset="0"/>
      <p:regular r:id="rId196"/>
      <p:bold r:id="rId197"/>
      <p:italic r:id="rId198"/>
      <p:boldItalic r:id="rId199"/>
    </p:embeddedFont>
    <p:embeddedFont>
      <p:font typeface="Segoe UI" panose="020B0502040204020203" pitchFamily="34" charset="0"/>
      <p:regular r:id="rId200"/>
      <p:bold r:id="rId201"/>
      <p:italic r:id="rId202"/>
      <p:boldItalic r:id="rId2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0B61EB-43EB-4FF6-A244-1155B4A74798}">
  <a:tblStyle styleId="{840B61EB-43EB-4FF6-A244-1155B4A747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4.fntdata"/><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5.fntdata"/><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6.fntdata"/><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7.fntdata"/><Relationship Id="rId199" Type="http://schemas.openxmlformats.org/officeDocument/2006/relationships/font" Target="fonts/font12.fntdata"/><Relationship Id="rId203"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8.fntdata"/><Relationship Id="rId190" Type="http://schemas.openxmlformats.org/officeDocument/2006/relationships/font" Target="fonts/font3.fntdata"/><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9.fntdata"/><Relationship Id="rId200" Type="http://schemas.openxmlformats.org/officeDocument/2006/relationships/font" Target="fonts/font1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0.fntdata"/><Relationship Id="rId201" Type="http://schemas.openxmlformats.org/officeDocument/2006/relationships/font" Target="fonts/font1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1.fntdata"/><Relationship Id="rId202" Type="http://schemas.openxmlformats.org/officeDocument/2006/relationships/font" Target="fonts/font15.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d2c56b4a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d2c56b4a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2c56b4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2c56b4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e7d2456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e7d2456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a4dc3a5af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a4dc3a5af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2c56b4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2c56b4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3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e7d2456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e7d2456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e7d2456e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e7d2456e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e7d2456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e7d2456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d2456e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d2456e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e7d2456e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e7d2456e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3946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e7d2456e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e7d2456e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e7d2456e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e7d2456e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e7d2456e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e7d2456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f7f1fc97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f7f1fc97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e7d2456e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e7d2456e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9f7f1fc97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9f7f1fc97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f7f1fc9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f7f1fc9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f7f1fc97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f7f1fc97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f7f1fc9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9f7f1fc9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dc3a5a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dc3a5a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d2c56b4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d2c56b4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a469e9cd5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a469e9cd5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4dc3a5af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4dc3a5af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4dc3a5af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4dc3a5a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c3a5af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c3a5a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4dc3a5a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4dc3a5a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4dc3a5af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4dc3a5af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4dc3a5af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4dc3a5af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4dc3a5af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4dc3a5af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65d5dcd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65d5dcd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5d5dcd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5d5dcd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d2c56b4a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d2c56b4a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65d5dcd7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65d5dcd7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9cfac15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69cfac1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69cfac1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69cfac1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69cfac1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a69cfac1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9cfac1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69cfac1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69cfac1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a69cfac1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69cfac15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69cfac15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69cfac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69cfac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69cfac1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69cfac1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69cfac15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a69cfac15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d2c56b4a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d2c56b4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718c55d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718c55d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718c55d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718c55d2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718c55d2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718c55d2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718c55d2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718c55d2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a718c55d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a718c55d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718c55d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718c55d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718c55d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718c55d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718c55d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a718c55d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718c55d2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718c55d2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68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718c55d2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718c55d2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d2c56b4a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d2c56b4a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718c55d2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718c55d2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1848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9d2c56b4a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9d2c56b4a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4dc3a5af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4dc3a5af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4dc3a5af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4dc3a5af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Font typeface="Georgia"/>
              <a:buChar char="●"/>
              <a:defRPr sz="1500">
                <a:latin typeface="Georgia"/>
                <a:ea typeface="Georgia"/>
                <a:cs typeface="Georgia"/>
                <a:sym typeface="Georgia"/>
              </a:defRPr>
            </a:lvl1pPr>
            <a:lvl2pPr marL="914400" lvl="1" indent="-323850">
              <a:spcBef>
                <a:spcPts val="1600"/>
              </a:spcBef>
              <a:spcAft>
                <a:spcPts val="0"/>
              </a:spcAft>
              <a:buSzPts val="1500"/>
              <a:buFont typeface="Georgia"/>
              <a:buChar char="○"/>
              <a:defRPr sz="1500">
                <a:latin typeface="Georgia"/>
                <a:ea typeface="Georgia"/>
                <a:cs typeface="Georgia"/>
                <a:sym typeface="Georgia"/>
              </a:defRPr>
            </a:lvl2pPr>
            <a:lvl3pPr marL="1371600" lvl="2" indent="-323850">
              <a:spcBef>
                <a:spcPts val="1600"/>
              </a:spcBef>
              <a:spcAft>
                <a:spcPts val="0"/>
              </a:spcAft>
              <a:buSzPts val="1500"/>
              <a:buFont typeface="Georgia"/>
              <a:buChar char="■"/>
              <a:defRPr sz="1500">
                <a:latin typeface="Georgia"/>
                <a:ea typeface="Georgia"/>
                <a:cs typeface="Georgia"/>
                <a:sym typeface="Georgia"/>
              </a:defRPr>
            </a:lvl3pPr>
            <a:lvl4pPr marL="1828800" lvl="3" indent="-323850">
              <a:spcBef>
                <a:spcPts val="1600"/>
              </a:spcBef>
              <a:spcAft>
                <a:spcPts val="0"/>
              </a:spcAft>
              <a:buSzPts val="1500"/>
              <a:buFont typeface="Georgia"/>
              <a:buChar char="●"/>
              <a:defRPr sz="1500">
                <a:latin typeface="Georgia"/>
                <a:ea typeface="Georgia"/>
                <a:cs typeface="Georgia"/>
                <a:sym typeface="Georgia"/>
              </a:defRPr>
            </a:lvl4pPr>
            <a:lvl5pPr marL="2286000" lvl="4" indent="-323850">
              <a:spcBef>
                <a:spcPts val="1600"/>
              </a:spcBef>
              <a:spcAft>
                <a:spcPts val="0"/>
              </a:spcAft>
              <a:buSzPts val="1500"/>
              <a:buFont typeface="Georgia"/>
              <a:buChar char="○"/>
              <a:defRPr sz="1500">
                <a:latin typeface="Georgia"/>
                <a:ea typeface="Georgia"/>
                <a:cs typeface="Georgia"/>
                <a:sym typeface="Georgia"/>
              </a:defRPr>
            </a:lvl5pPr>
            <a:lvl6pPr marL="2743200" lvl="5" indent="-323850">
              <a:spcBef>
                <a:spcPts val="1600"/>
              </a:spcBef>
              <a:spcAft>
                <a:spcPts val="0"/>
              </a:spcAft>
              <a:buSzPts val="1500"/>
              <a:buFont typeface="Georgia"/>
              <a:buChar char="■"/>
              <a:defRPr sz="1500">
                <a:latin typeface="Georgia"/>
                <a:ea typeface="Georgia"/>
                <a:cs typeface="Georgia"/>
                <a:sym typeface="Georgia"/>
              </a:defRPr>
            </a:lvl6pPr>
            <a:lvl7pPr marL="3200400" lvl="6" indent="-323850">
              <a:spcBef>
                <a:spcPts val="1600"/>
              </a:spcBef>
              <a:spcAft>
                <a:spcPts val="0"/>
              </a:spcAft>
              <a:buSzPts val="1500"/>
              <a:buFont typeface="Georgia"/>
              <a:buChar char="●"/>
              <a:defRPr sz="1500">
                <a:latin typeface="Georgia"/>
                <a:ea typeface="Georgia"/>
                <a:cs typeface="Georgia"/>
                <a:sym typeface="Georgia"/>
              </a:defRPr>
            </a:lvl7pPr>
            <a:lvl8pPr marL="3657600" lvl="7" indent="-323850">
              <a:spcBef>
                <a:spcPts val="1600"/>
              </a:spcBef>
              <a:spcAft>
                <a:spcPts val="0"/>
              </a:spcAft>
              <a:buSzPts val="1500"/>
              <a:buFont typeface="Georgia"/>
              <a:buChar char="○"/>
              <a:defRPr sz="1500">
                <a:latin typeface="Georgia"/>
                <a:ea typeface="Georgia"/>
                <a:cs typeface="Georgia"/>
                <a:sym typeface="Georgia"/>
              </a:defRPr>
            </a:lvl8pPr>
            <a:lvl9pPr marL="4114800" lvl="8" indent="-323850">
              <a:spcBef>
                <a:spcPts val="1600"/>
              </a:spcBef>
              <a:spcAft>
                <a:spcPts val="1600"/>
              </a:spcAft>
              <a:buSzPts val="1500"/>
              <a:buFont typeface="Georgia"/>
              <a:buChar char="■"/>
              <a:defRPr sz="1500">
                <a:latin typeface="Georgia"/>
                <a:ea typeface="Georgia"/>
                <a:cs typeface="Georgia"/>
                <a:sym typeface="Georgia"/>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3">
            <a:alphaModFix/>
          </a:blip>
          <a:stretch>
            <a:fillRect/>
          </a:stretch>
        </p:blipFill>
        <p:spPr>
          <a:xfrm>
            <a:off x="8215750" y="52850"/>
            <a:ext cx="852500" cy="839100"/>
          </a:xfrm>
          <a:prstGeom prst="rect">
            <a:avLst/>
          </a:prstGeom>
          <a:noFill/>
          <a:ln>
            <a:noFill/>
          </a:ln>
        </p:spPr>
      </p:pic>
      <p:pic>
        <p:nvPicPr>
          <p:cNvPr id="10" name="Google Shape;10;p1"/>
          <p:cNvPicPr preferRelativeResize="0"/>
          <p:nvPr/>
        </p:nvPicPr>
        <p:blipFill>
          <a:blip r:embed="rId14">
            <a:alphaModFix/>
          </a:blip>
          <a:stretch>
            <a:fillRect/>
          </a:stretch>
        </p:blipFill>
        <p:spPr>
          <a:xfrm>
            <a:off x="6616850" y="4779825"/>
            <a:ext cx="353100" cy="353100"/>
          </a:xfrm>
          <a:prstGeom prst="rect">
            <a:avLst/>
          </a:prstGeom>
          <a:noFill/>
          <a:ln>
            <a:noFill/>
          </a:ln>
        </p:spPr>
      </p:pic>
      <p:sp>
        <p:nvSpPr>
          <p:cNvPr id="11" name="Google Shape;11;p1"/>
          <p:cNvSpPr txBox="1"/>
          <p:nvPr/>
        </p:nvSpPr>
        <p:spPr>
          <a:xfrm>
            <a:off x="104125" y="4799175"/>
            <a:ext cx="2309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chemeClr val="dk1"/>
                </a:solidFill>
                <a:latin typeface="Georgia"/>
                <a:ea typeface="Georgia"/>
                <a:cs typeface="Georgia"/>
                <a:sym typeface="Georgia"/>
              </a:rPr>
              <a:t>Author - Amit Singh</a:t>
            </a:r>
            <a:endParaRPr sz="1500" b="1">
              <a:latin typeface="Georgia"/>
              <a:ea typeface="Georgia"/>
              <a:cs typeface="Georgia"/>
              <a:sym typeface="Georgia"/>
            </a:endParaRPr>
          </a:p>
        </p:txBody>
      </p:sp>
      <p:sp>
        <p:nvSpPr>
          <p:cNvPr id="12" name="Google Shape;12;p1"/>
          <p:cNvSpPr txBox="1"/>
          <p:nvPr/>
        </p:nvSpPr>
        <p:spPr>
          <a:xfrm>
            <a:off x="6893750" y="4703625"/>
            <a:ext cx="17958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Georgia"/>
                <a:ea typeface="Georgia"/>
                <a:cs typeface="Georgia"/>
                <a:sym typeface="Georgia"/>
              </a:rPr>
              <a:t>@sfdc_panther</a:t>
            </a:r>
            <a:endParaRPr b="1">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hyperlink" Target="https://github.com/financialforcedev/apex-mdapi/tree/master/apex-mdapi"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pi.exchangerate-api.com/v4/latest/US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mixedanalytics.com/blog/list-actually-free-open-no-auth-needed-apis/" TargetMode="External"/><Relationship Id="rId5" Type="http://schemas.openxmlformats.org/officeDocument/2006/relationships/hyperlink" Target="https://api.ipify.org/?format=json" TargetMode="External"/><Relationship Id="rId4" Type="http://schemas.openxmlformats.org/officeDocument/2006/relationships/hyperlink" Target="https://datausa.io/api/data?drilldowns=Nation&amp;measures=Population"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example.com/v1/users.json?key=hjhdbh2424hhj"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opencagedata.com/ap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api.opencagedata.com/geocode/v1/json?q=-22.6792%2C+14.5272&amp;key=1badb7d9b4ad4f889c54d05f6bd0b3d7&amp;pretty=1"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hyperlink" Target="the%20API%20token%20must%20be%20provided%20as%20part%20of%20the%20query%20string%20for%20all%20requests,%20using%20the%20api_token%20variable,%20for%20example,%20https:/companydomain.pipedrive.com/api/v1/deals/2?api_token=659c9fddb16335e48cc67114694b52074e812e03" TargetMode="Externa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companydomain.pipedrive.com/api/v1/organizations" TargetMode="Externa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mpanydomain.pipedrive.com/api/v1/persons" TargetMode="Externa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companydomain.pipedrive.com/api/v1/lead" TargetMode="Externa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panther-udemy.us.auth0.com/oauth/token"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sfdcpanther.us.auth0.com/oauth/token"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login.salesforce.com/services/oauth2/toke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login.salesforce.com/packaging/installPackage.apexp?p0=04t2x0000048Isi"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financialmodelingprep.com/developer/doc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pencagedata.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s.freshdesk.com/ap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s.freshdesk.com/api/#ticket-field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mailto:sfdcpanther@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www.linkedin.com/company/sfdcpanther"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accounts.intuit.com/signup.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sandbox-quickbooks.api.intuit.com" TargetMode="External"/><Relationship Id="rId5" Type="http://schemas.openxmlformats.org/officeDocument/2006/relationships/hyperlink" Target="https://quickbooks.api.intuit.com" TargetMode="External"/><Relationship Id="rId4" Type="http://schemas.openxmlformats.org/officeDocument/2006/relationships/hyperlink" Target="https://developer.intuit.com/app/developer/qbo/docs/get-starte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intuit.com/app/developer/qbo/docs/api/accounting/most-commonly-used/invoice#the-invoice-objec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intuit.com/app/developer/qbo/docs/api/accounting/most-commonly-used/payment#the-payment-objec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s.google.com/identity/protocols/oauth2/web-server#httpres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developers.google.com/identity/protocols/oauth2/scopes" TargetMode="External"/><Relationship Id="rId4" Type="http://schemas.openxmlformats.org/officeDocument/2006/relationships/hyperlink" Target="https://developers.google.com/calendar/v3/reference/events/insert"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linkedin.com/developer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developers.google.com/calendar/v3/reference/events/insert" TargetMode="External"/><Relationship Id="rId4" Type="http://schemas.openxmlformats.org/officeDocument/2006/relationships/hyperlink" Target="https://docs.microsoft.com/en-us/linkedin/shared/authentication/authentication"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salesforce.com/docs/atlas.en-us.apexcode.meta/apexcode/apex_callouts_named_credentials.ht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instance_nam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Roboto"/>
                <a:ea typeface="Roboto"/>
                <a:cs typeface="Roboto"/>
                <a:sym typeface="Roboto"/>
              </a:rPr>
              <a:t>Salesforce Integration</a:t>
            </a:r>
            <a:endParaRPr>
              <a:latin typeface="Roboto"/>
              <a:ea typeface="Roboto"/>
              <a:cs typeface="Roboto"/>
              <a:sym typeface="Roboto"/>
            </a:endParaRPr>
          </a:p>
        </p:txBody>
      </p:sp>
      <p:sp>
        <p:nvSpPr>
          <p:cNvPr id="59" name="Google Shape;59;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Georgia"/>
                <a:ea typeface="Georgia"/>
                <a:cs typeface="Georgia"/>
                <a:sym typeface="Georgia"/>
              </a:rPr>
              <a:t>Integrate Salesforce with any system</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Make a Callout from Generated Apex Class</a:t>
            </a:r>
            <a:endParaRPr lang="en-IN" dirty="0"/>
          </a:p>
        </p:txBody>
      </p:sp>
      <p:sp>
        <p:nvSpPr>
          <p:cNvPr id="3" name="Text Placeholder 2">
            <a:extLst>
              <a:ext uri="{FF2B5EF4-FFF2-40B4-BE49-F238E27FC236}">
                <a16:creationId xmlns:a16="http://schemas.microsoft.com/office/drawing/2014/main" id="{F800630D-03A6-493C-B43A-0EC10B3AC2D5}"/>
              </a:ext>
            </a:extLst>
          </p:cNvPr>
          <p:cNvSpPr>
            <a:spLocks noGrp="1"/>
          </p:cNvSpPr>
          <p:nvPr>
            <p:ph type="body" idx="1"/>
          </p:nvPr>
        </p:nvSpPr>
        <p:spPr>
          <a:xfrm>
            <a:off x="311699" y="1152475"/>
            <a:ext cx="8321937" cy="3416400"/>
          </a:xfrm>
        </p:spPr>
        <p:txBody>
          <a:bodyPr/>
          <a:lstStyle/>
          <a:p>
            <a:pPr marL="139700" indent="0">
              <a:buNone/>
            </a:pPr>
            <a:r>
              <a:rPr lang="en-IN" dirty="0" err="1"/>
              <a:t>AccountPlannerService.AccountPlanner</a:t>
            </a:r>
            <a:r>
              <a:rPr lang="en-IN" dirty="0"/>
              <a:t> planner = new </a:t>
            </a:r>
            <a:r>
              <a:rPr lang="en-IN" dirty="0" err="1"/>
              <a:t>AccountPlannerService.AccountPlanner</a:t>
            </a:r>
            <a:r>
              <a:rPr lang="en-IN" dirty="0"/>
              <a:t>();</a:t>
            </a:r>
          </a:p>
          <a:p>
            <a:pPr marL="139700" indent="0">
              <a:buNone/>
            </a:pPr>
            <a:endParaRPr lang="en-IN" dirty="0"/>
          </a:p>
          <a:p>
            <a:pPr marL="139700" indent="0">
              <a:buNone/>
            </a:pPr>
            <a:r>
              <a:rPr lang="en-IN" dirty="0" err="1"/>
              <a:t>AccountPlannerService.SessionHeader_element</a:t>
            </a:r>
            <a:r>
              <a:rPr lang="en-IN" dirty="0"/>
              <a:t> element = new </a:t>
            </a:r>
            <a:r>
              <a:rPr lang="en-IN" dirty="0" err="1"/>
              <a:t>AccountPlannerService.SessionHeader_element</a:t>
            </a:r>
            <a:r>
              <a:rPr lang="en-IN" dirty="0"/>
              <a:t>();</a:t>
            </a:r>
          </a:p>
          <a:p>
            <a:pPr marL="139700" indent="0">
              <a:buNone/>
            </a:pPr>
            <a:r>
              <a:rPr lang="en-IN" dirty="0" err="1"/>
              <a:t>element.sessionId</a:t>
            </a:r>
            <a:r>
              <a:rPr lang="en-IN" dirty="0"/>
              <a:t> = '00D2x000000EEAD!AR0AQCQo7aoByUVym6xbtsik_EeQmro38e6IoeBka9a7dkXtGwhp.qQnLIrrAVZXkxliVbxJpL7GU8oGJX0IMPWS1BmU7FB.';</a:t>
            </a:r>
          </a:p>
          <a:p>
            <a:pPr marL="139700" indent="0">
              <a:buNone/>
            </a:pPr>
            <a:endParaRPr lang="en-IN" dirty="0"/>
          </a:p>
          <a:p>
            <a:pPr marL="139700" indent="0">
              <a:buNone/>
            </a:pPr>
            <a:r>
              <a:rPr lang="en-IN" dirty="0" err="1"/>
              <a:t>planner.SessionHeader</a:t>
            </a:r>
            <a:r>
              <a:rPr lang="en-IN" dirty="0"/>
              <a:t> = element;</a:t>
            </a:r>
          </a:p>
          <a:p>
            <a:pPr marL="139700" indent="0">
              <a:buNone/>
            </a:pPr>
            <a:endParaRPr lang="en-IN" dirty="0"/>
          </a:p>
          <a:p>
            <a:pPr marL="139700" indent="0">
              <a:buNone/>
            </a:pPr>
            <a:r>
              <a:rPr lang="en-IN" dirty="0" err="1"/>
              <a:t>AccountPlannerService.AccountWrapper</a:t>
            </a:r>
            <a:r>
              <a:rPr lang="en-IN" dirty="0"/>
              <a:t> wrapper = new </a:t>
            </a:r>
            <a:r>
              <a:rPr lang="en-IN" dirty="0" err="1"/>
              <a:t>AccountPlannerService.AccountWrapper</a:t>
            </a:r>
            <a:r>
              <a:rPr lang="en-IN" dirty="0"/>
              <a:t>();</a:t>
            </a:r>
          </a:p>
          <a:p>
            <a:pPr marL="139700" indent="0">
              <a:buNone/>
            </a:pPr>
            <a:endParaRPr lang="en-IN" dirty="0"/>
          </a:p>
          <a:p>
            <a:pPr marL="139700" indent="0">
              <a:buNone/>
            </a:pPr>
            <a:r>
              <a:rPr lang="en-IN" dirty="0" err="1"/>
              <a:t>planner.createAccount</a:t>
            </a:r>
            <a:r>
              <a:rPr lang="en-IN" dirty="0"/>
              <a:t>(wrapper);</a:t>
            </a:r>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1128205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E0E8-3DFB-414B-ADC1-6C4408CEBACF}"/>
              </a:ext>
            </a:extLst>
          </p:cNvPr>
          <p:cNvSpPr>
            <a:spLocks noGrp="1"/>
          </p:cNvSpPr>
          <p:nvPr>
            <p:ph type="title"/>
          </p:nvPr>
        </p:nvSpPr>
        <p:spPr>
          <a:xfrm>
            <a:off x="311700" y="288275"/>
            <a:ext cx="8520600" cy="572700"/>
          </a:xfrm>
        </p:spPr>
        <p:txBody>
          <a:bodyPr/>
          <a:lstStyle/>
          <a:p>
            <a:r>
              <a:rPr lang="en-US" dirty="0"/>
              <a:t>Creating Push Topic using Apex</a:t>
            </a:r>
            <a:endParaRPr lang="en-IN" dirty="0"/>
          </a:p>
        </p:txBody>
      </p:sp>
      <p:sp>
        <p:nvSpPr>
          <p:cNvPr id="3" name="Text Placeholder 2">
            <a:extLst>
              <a:ext uri="{FF2B5EF4-FFF2-40B4-BE49-F238E27FC236}">
                <a16:creationId xmlns:a16="http://schemas.microsoft.com/office/drawing/2014/main" id="{FA68F0C7-87E6-44C9-B9F3-D4B330F025B0}"/>
              </a:ext>
            </a:extLst>
          </p:cNvPr>
          <p:cNvSpPr>
            <a:spLocks noGrp="1"/>
          </p:cNvSpPr>
          <p:nvPr>
            <p:ph type="body" idx="1"/>
          </p:nvPr>
        </p:nvSpPr>
        <p:spPr>
          <a:xfrm>
            <a:off x="311700" y="1053896"/>
            <a:ext cx="8520600" cy="3416400"/>
          </a:xfrm>
        </p:spPr>
        <p:txBody>
          <a:bodyPr/>
          <a:lstStyle/>
          <a:p>
            <a:pPr marL="133350" indent="0">
              <a:buNone/>
            </a:pPr>
            <a:r>
              <a:rPr lang="en-IN" dirty="0" err="1"/>
              <a:t>PushTopic</a:t>
            </a:r>
            <a:r>
              <a:rPr lang="en-IN" dirty="0"/>
              <a:t> </a:t>
            </a:r>
            <a:r>
              <a:rPr lang="en-IN" dirty="0" err="1"/>
              <a:t>pushTopic</a:t>
            </a:r>
            <a:r>
              <a:rPr lang="en-IN" dirty="0"/>
              <a:t> = new </a:t>
            </a:r>
            <a:r>
              <a:rPr lang="en-IN" dirty="0" err="1"/>
              <a:t>PushTopic</a:t>
            </a:r>
            <a:r>
              <a:rPr lang="en-IN" dirty="0"/>
              <a:t>();</a:t>
            </a:r>
          </a:p>
          <a:p>
            <a:pPr marL="133350" indent="0">
              <a:buNone/>
            </a:pPr>
            <a:r>
              <a:rPr lang="en-IN" dirty="0" err="1"/>
              <a:t>pushTopic.Name</a:t>
            </a:r>
            <a:r>
              <a:rPr lang="en-IN" dirty="0"/>
              <a:t> = '</a:t>
            </a:r>
            <a:r>
              <a:rPr lang="en-IN" dirty="0" err="1"/>
              <a:t>InvoiceStatementUpdates</a:t>
            </a:r>
            <a:r>
              <a:rPr lang="en-IN" dirty="0"/>
              <a:t>';</a:t>
            </a:r>
          </a:p>
          <a:p>
            <a:pPr marL="133350" indent="0">
              <a:buNone/>
            </a:pPr>
            <a:r>
              <a:rPr lang="en-IN" dirty="0" err="1"/>
              <a:t>pushTopic.Query</a:t>
            </a:r>
            <a:r>
              <a:rPr lang="en-IN" dirty="0"/>
              <a:t> = 'SELECT Id, Name, </a:t>
            </a:r>
            <a:r>
              <a:rPr lang="en-IN" dirty="0" err="1"/>
              <a:t>Status__c</a:t>
            </a:r>
            <a:r>
              <a:rPr lang="en-IN" dirty="0"/>
              <a:t>, </a:t>
            </a:r>
            <a:r>
              <a:rPr lang="en-IN" dirty="0" err="1"/>
              <a:t>Description__c</a:t>
            </a:r>
            <a:r>
              <a:rPr lang="en-IN" dirty="0"/>
              <a:t> FROM </a:t>
            </a:r>
            <a:r>
              <a:rPr lang="en-IN" dirty="0" err="1"/>
              <a:t>Invoice_Statement__c</a:t>
            </a:r>
            <a:r>
              <a:rPr lang="en-IN" dirty="0"/>
              <a:t>';</a:t>
            </a:r>
          </a:p>
          <a:p>
            <a:pPr marL="133350" indent="0">
              <a:buNone/>
            </a:pPr>
            <a:r>
              <a:rPr lang="en-IN" dirty="0" err="1"/>
              <a:t>pushTopic.ApiVersion</a:t>
            </a:r>
            <a:r>
              <a:rPr lang="en-IN" dirty="0"/>
              <a:t> = 50.0;</a:t>
            </a:r>
          </a:p>
          <a:p>
            <a:pPr marL="133350" indent="0">
              <a:buNone/>
            </a:pPr>
            <a:r>
              <a:rPr lang="en-IN" dirty="0" err="1"/>
              <a:t>pushTopic.NotifyForOperationCreate</a:t>
            </a:r>
            <a:r>
              <a:rPr lang="en-IN" dirty="0"/>
              <a:t> = true;</a:t>
            </a:r>
          </a:p>
          <a:p>
            <a:pPr marL="133350" indent="0">
              <a:buNone/>
            </a:pPr>
            <a:r>
              <a:rPr lang="en-IN" dirty="0" err="1"/>
              <a:t>pushTopic.NotifyForOperationUpdate</a:t>
            </a:r>
            <a:r>
              <a:rPr lang="en-IN" dirty="0"/>
              <a:t> = true;</a:t>
            </a:r>
          </a:p>
          <a:p>
            <a:pPr marL="133350" indent="0">
              <a:buNone/>
            </a:pPr>
            <a:r>
              <a:rPr lang="en-IN" dirty="0" err="1"/>
              <a:t>pushTopic.NotifyForOperationUndelete</a:t>
            </a:r>
            <a:r>
              <a:rPr lang="en-IN" dirty="0"/>
              <a:t> = true;</a:t>
            </a:r>
          </a:p>
          <a:p>
            <a:pPr marL="133350" indent="0">
              <a:buNone/>
            </a:pPr>
            <a:r>
              <a:rPr lang="en-IN" dirty="0" err="1"/>
              <a:t>pushTopic.NotifyForOperationDelete</a:t>
            </a:r>
            <a:r>
              <a:rPr lang="en-IN" dirty="0"/>
              <a:t> = true;</a:t>
            </a:r>
          </a:p>
          <a:p>
            <a:pPr marL="133350" indent="0">
              <a:buNone/>
            </a:pPr>
            <a:r>
              <a:rPr lang="en-IN" dirty="0" err="1"/>
              <a:t>pushTopic.NotifyForFields</a:t>
            </a:r>
            <a:r>
              <a:rPr lang="en-IN" dirty="0"/>
              <a:t> = 'Referenced';</a:t>
            </a:r>
          </a:p>
          <a:p>
            <a:pPr marL="133350" indent="0">
              <a:buNone/>
            </a:pPr>
            <a:r>
              <a:rPr lang="en-IN" dirty="0"/>
              <a:t>insert </a:t>
            </a:r>
            <a:r>
              <a:rPr lang="en-IN" dirty="0" err="1"/>
              <a:t>pushTopic</a:t>
            </a:r>
            <a:r>
              <a:rPr lang="en-IN" dirty="0"/>
              <a:t>;</a:t>
            </a:r>
          </a:p>
        </p:txBody>
      </p:sp>
      <p:sp>
        <p:nvSpPr>
          <p:cNvPr id="4" name="Slide Number Placeholder 3">
            <a:extLst>
              <a:ext uri="{FF2B5EF4-FFF2-40B4-BE49-F238E27FC236}">
                <a16:creationId xmlns:a16="http://schemas.microsoft.com/office/drawing/2014/main" id="{D81026B3-5168-4C20-A419-6A978F955E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100</a:t>
            </a:fld>
            <a:endParaRPr lang="en-GB"/>
          </a:p>
        </p:txBody>
      </p:sp>
    </p:spTree>
    <p:extLst>
      <p:ext uri="{BB962C8B-B14F-4D97-AF65-F5344CB8AC3E}">
        <p14:creationId xmlns:p14="http://schemas.microsoft.com/office/powerpoint/2010/main" val="23187719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E9EE-281E-4451-A065-D88B6A4BB452}"/>
              </a:ext>
            </a:extLst>
          </p:cNvPr>
          <p:cNvSpPr>
            <a:spLocks noGrp="1"/>
          </p:cNvSpPr>
          <p:nvPr>
            <p:ph type="title"/>
          </p:nvPr>
        </p:nvSpPr>
        <p:spPr/>
        <p:txBody>
          <a:bodyPr/>
          <a:lstStyle/>
          <a:p>
            <a:r>
              <a:rPr lang="en-IN" dirty="0"/>
              <a:t>Options for </a:t>
            </a:r>
            <a:r>
              <a:rPr lang="en-IN" dirty="0" err="1"/>
              <a:t>NotifyForFields</a:t>
            </a:r>
            <a:endParaRPr lang="en-IN" dirty="0"/>
          </a:p>
        </p:txBody>
      </p:sp>
      <p:sp>
        <p:nvSpPr>
          <p:cNvPr id="3" name="Text Placeholder 2">
            <a:extLst>
              <a:ext uri="{FF2B5EF4-FFF2-40B4-BE49-F238E27FC236}">
                <a16:creationId xmlns:a16="http://schemas.microsoft.com/office/drawing/2014/main" id="{0A8ACC24-5DB5-44C9-97AC-0CE6511B96B7}"/>
              </a:ext>
            </a:extLst>
          </p:cNvPr>
          <p:cNvSpPr>
            <a:spLocks noGrp="1"/>
          </p:cNvSpPr>
          <p:nvPr>
            <p:ph type="body" idx="1"/>
          </p:nvPr>
        </p:nvSpPr>
        <p:spPr/>
        <p:txBody>
          <a:bodyPr/>
          <a:lstStyle/>
          <a:p>
            <a:r>
              <a:rPr lang="en-US" dirty="0"/>
              <a:t>All</a:t>
            </a:r>
          </a:p>
          <a:p>
            <a:r>
              <a:rPr lang="en-US" dirty="0"/>
              <a:t>Referenced</a:t>
            </a:r>
          </a:p>
          <a:p>
            <a:r>
              <a:rPr lang="en-US" dirty="0"/>
              <a:t>Select</a:t>
            </a:r>
          </a:p>
          <a:p>
            <a:r>
              <a:rPr lang="en-US" dirty="0"/>
              <a:t>Where</a:t>
            </a:r>
            <a:endParaRPr lang="en-IN" dirty="0"/>
          </a:p>
        </p:txBody>
      </p:sp>
      <p:sp>
        <p:nvSpPr>
          <p:cNvPr id="4" name="Slide Number Placeholder 3">
            <a:extLst>
              <a:ext uri="{FF2B5EF4-FFF2-40B4-BE49-F238E27FC236}">
                <a16:creationId xmlns:a16="http://schemas.microsoft.com/office/drawing/2014/main" id="{435E379A-6D0F-481E-BBB4-4D05665A9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Tree>
    <p:extLst>
      <p:ext uri="{BB962C8B-B14F-4D97-AF65-F5344CB8AC3E}">
        <p14:creationId xmlns:p14="http://schemas.microsoft.com/office/powerpoint/2010/main" val="41595223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4F4-2415-49A1-B2C6-5030209B4762}"/>
              </a:ext>
            </a:extLst>
          </p:cNvPr>
          <p:cNvSpPr>
            <a:spLocks noGrp="1"/>
          </p:cNvSpPr>
          <p:nvPr>
            <p:ph type="title"/>
          </p:nvPr>
        </p:nvSpPr>
        <p:spPr/>
        <p:txBody>
          <a:bodyPr/>
          <a:lstStyle/>
          <a:p>
            <a:r>
              <a:rPr lang="en-US" dirty="0"/>
              <a:t>Subscribe Push Topic using LWC</a:t>
            </a:r>
            <a:endParaRPr lang="en-IN" dirty="0"/>
          </a:p>
        </p:txBody>
      </p:sp>
      <p:sp>
        <p:nvSpPr>
          <p:cNvPr id="3" name="Text Placeholder 2">
            <a:extLst>
              <a:ext uri="{FF2B5EF4-FFF2-40B4-BE49-F238E27FC236}">
                <a16:creationId xmlns:a16="http://schemas.microsoft.com/office/drawing/2014/main" id="{F546ABB4-E27B-4264-97A8-E616AAE34B49}"/>
              </a:ext>
            </a:extLst>
          </p:cNvPr>
          <p:cNvSpPr>
            <a:spLocks noGrp="1"/>
          </p:cNvSpPr>
          <p:nvPr>
            <p:ph type="body" idx="1"/>
          </p:nvPr>
        </p:nvSpPr>
        <p:spPr/>
        <p:txBody>
          <a:bodyPr/>
          <a:lstStyle/>
          <a:p>
            <a:pPr marL="133350" indent="0">
              <a:buNone/>
            </a:pPr>
            <a:r>
              <a:rPr lang="en-US" dirty="0"/>
              <a:t>To subscribe the push topic using Lighting or aura component we use Emp </a:t>
            </a:r>
            <a:r>
              <a:rPr lang="en-US" dirty="0" err="1"/>
              <a:t>Api</a:t>
            </a:r>
            <a:r>
              <a:rPr lang="en-US" dirty="0"/>
              <a:t> which is the standard module available by Salesforce.</a:t>
            </a:r>
          </a:p>
          <a:p>
            <a:pPr marL="133350" indent="0">
              <a:buNone/>
            </a:pPr>
            <a:endParaRPr lang="en-US" dirty="0"/>
          </a:p>
          <a:p>
            <a:pPr marL="476250" indent="-342900">
              <a:buFont typeface="+mj-lt"/>
              <a:buAutoNum type="arabicPeriod"/>
            </a:pPr>
            <a:r>
              <a:rPr lang="en-US" dirty="0"/>
              <a:t>Import the require method from lightning/</a:t>
            </a:r>
            <a:r>
              <a:rPr lang="en-US" dirty="0" err="1"/>
              <a:t>EmpApi</a:t>
            </a:r>
            <a:r>
              <a:rPr lang="en-US" dirty="0"/>
              <a:t> module </a:t>
            </a:r>
            <a:r>
              <a:rPr lang="en-IN" b="0" dirty="0">
                <a:solidFill>
                  <a:srgbClr val="E06C75"/>
                </a:solidFill>
                <a:effectLst/>
                <a:latin typeface="Consolas" panose="020B0609020204030204" pitchFamily="49" charset="0"/>
              </a:rPr>
              <a:t>import</a:t>
            </a:r>
            <a:r>
              <a:rPr lang="en-IN" b="0" dirty="0">
                <a:solidFill>
                  <a:srgbClr val="BBBBBB"/>
                </a:solidFill>
                <a:effectLst/>
                <a:latin typeface="Consolas" panose="020B0609020204030204" pitchFamily="49" charset="0"/>
              </a:rPr>
              <a:t> { </a:t>
            </a:r>
            <a:r>
              <a:rPr lang="en-IN" b="0" dirty="0">
                <a:solidFill>
                  <a:srgbClr val="ABB2BF"/>
                </a:solidFill>
                <a:effectLst/>
                <a:latin typeface="Consolas" panose="020B0609020204030204" pitchFamily="49" charset="0"/>
              </a:rPr>
              <a:t>subscribe,</a:t>
            </a:r>
            <a:r>
              <a:rPr lang="en-IN" b="0" dirty="0">
                <a:solidFill>
                  <a:srgbClr val="BBBBBB"/>
                </a:solidFill>
                <a:effectLst/>
                <a:latin typeface="Consolas" panose="020B0609020204030204" pitchFamily="49" charset="0"/>
              </a:rPr>
              <a:t> </a:t>
            </a:r>
            <a:r>
              <a:rPr lang="en-IN" b="0" dirty="0">
                <a:solidFill>
                  <a:srgbClr val="ABB2BF"/>
                </a:solidFill>
                <a:effectLst/>
                <a:latin typeface="Consolas" panose="020B0609020204030204" pitchFamily="49" charset="0"/>
              </a:rPr>
              <a:t>unsubscribe,</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onError</a:t>
            </a:r>
            <a:r>
              <a:rPr lang="en-IN" b="0" dirty="0">
                <a:solidFill>
                  <a:srgbClr val="ABB2BF"/>
                </a:solidFill>
                <a:effectLst/>
                <a:latin typeface="Consolas" panose="020B0609020204030204" pitchFamily="49" charset="0"/>
              </a:rPr>
              <a:t>,</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setDebugFlag</a:t>
            </a:r>
            <a:r>
              <a:rPr lang="en-IN" b="0" dirty="0">
                <a:solidFill>
                  <a:srgbClr val="ABB2BF"/>
                </a:solidFill>
                <a:effectLst/>
                <a:latin typeface="Consolas" panose="020B0609020204030204" pitchFamily="49" charset="0"/>
              </a:rPr>
              <a:t>,</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isEmpEnabled</a:t>
            </a:r>
            <a:r>
              <a:rPr lang="en-IN" b="0" dirty="0">
                <a:solidFill>
                  <a:srgbClr val="BBBBBB"/>
                </a:solidFill>
                <a:effectLst/>
                <a:latin typeface="Consolas" panose="020B0609020204030204" pitchFamily="49" charset="0"/>
              </a:rPr>
              <a:t> } </a:t>
            </a:r>
            <a:r>
              <a:rPr lang="en-IN" b="0" dirty="0">
                <a:solidFill>
                  <a:srgbClr val="E06C75"/>
                </a:solidFill>
                <a:effectLst/>
                <a:latin typeface="Consolas" panose="020B0609020204030204" pitchFamily="49" charset="0"/>
              </a:rPr>
              <a:t>from</a:t>
            </a:r>
            <a:r>
              <a:rPr lang="en-IN" b="0" dirty="0">
                <a:solidFill>
                  <a:srgbClr val="BBBBBB"/>
                </a:solidFill>
                <a:effectLst/>
                <a:latin typeface="Consolas" panose="020B0609020204030204" pitchFamily="49" charset="0"/>
              </a:rPr>
              <a:t> </a:t>
            </a:r>
            <a:r>
              <a:rPr lang="en-IN" b="0" dirty="0">
                <a:solidFill>
                  <a:srgbClr val="E5C07B"/>
                </a:solidFill>
                <a:effectLst/>
                <a:latin typeface="Consolas" panose="020B0609020204030204" pitchFamily="49" charset="0"/>
              </a:rPr>
              <a:t>'lightning/</a:t>
            </a:r>
            <a:r>
              <a:rPr lang="en-IN" b="0" dirty="0" err="1">
                <a:solidFill>
                  <a:srgbClr val="E5C07B"/>
                </a:solidFill>
                <a:effectLst/>
                <a:latin typeface="Consolas" panose="020B0609020204030204" pitchFamily="49" charset="0"/>
              </a:rPr>
              <a:t>empApi</a:t>
            </a:r>
            <a:r>
              <a:rPr lang="en-IN" b="0" dirty="0">
                <a:solidFill>
                  <a:srgbClr val="E5C07B"/>
                </a:solidFill>
                <a:effectLst/>
                <a:latin typeface="Consolas" panose="020B0609020204030204" pitchFamily="49" charset="0"/>
              </a:rPr>
              <a:t>’</a:t>
            </a:r>
            <a:r>
              <a:rPr lang="en-IN" b="0" dirty="0">
                <a:solidFill>
                  <a:srgbClr val="BBBBBB"/>
                </a:solidFill>
                <a:effectLst/>
                <a:latin typeface="Consolas" panose="020B0609020204030204" pitchFamily="49" charset="0"/>
              </a:rPr>
              <a:t>;</a:t>
            </a:r>
          </a:p>
          <a:p>
            <a:pPr marL="476250" indent="-342900">
              <a:buFont typeface="+mj-lt"/>
              <a:buAutoNum type="arabicPeriod"/>
            </a:pPr>
            <a:r>
              <a:rPr lang="en-IN" dirty="0">
                <a:solidFill>
                  <a:schemeClr val="tx1"/>
                </a:solidFill>
              </a:rPr>
              <a:t>Call </a:t>
            </a:r>
            <a:r>
              <a:rPr lang="en-IN" b="0" dirty="0">
                <a:solidFill>
                  <a:schemeClr val="tx1"/>
                </a:solidFill>
                <a:effectLst/>
                <a:latin typeface="Consolas" panose="020B0609020204030204" pitchFamily="49" charset="0"/>
              </a:rPr>
              <a:t>subscribe metho</a:t>
            </a:r>
            <a:r>
              <a:rPr lang="en-IN" dirty="0">
                <a:solidFill>
                  <a:schemeClr val="tx1"/>
                </a:solidFill>
                <a:latin typeface="Consolas" panose="020B0609020204030204" pitchFamily="49" charset="0"/>
              </a:rPr>
              <a:t>d to subscribe the event with the required params</a:t>
            </a:r>
          </a:p>
          <a:p>
            <a:pPr marL="476250" indent="-342900">
              <a:buFont typeface="+mj-lt"/>
              <a:buAutoNum type="arabicPeriod"/>
            </a:pPr>
            <a:r>
              <a:rPr lang="en-IN" b="0" dirty="0">
                <a:solidFill>
                  <a:schemeClr val="tx1"/>
                </a:solidFill>
                <a:effectLst/>
                <a:latin typeface="Consolas" panose="020B0609020204030204" pitchFamily="49" charset="0"/>
              </a:rPr>
              <a:t>Call unsubscribe method to unsubscribe the event</a:t>
            </a:r>
          </a:p>
          <a:p>
            <a:pPr marL="476250" indent="-342900">
              <a:buFont typeface="+mj-lt"/>
              <a:buAutoNum type="arabicPeriod"/>
            </a:pPr>
            <a:endParaRPr lang="en-IN" b="0" dirty="0">
              <a:solidFill>
                <a:srgbClr val="BBBBBB"/>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18209C64-D185-46AD-83C7-1FADB3C9F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extLst>
      <p:ext uri="{BB962C8B-B14F-4D97-AF65-F5344CB8AC3E}">
        <p14:creationId xmlns:p14="http://schemas.microsoft.com/office/powerpoint/2010/main" val="14931663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62B0-3814-416D-9DBE-58FADCB941A2}"/>
              </a:ext>
            </a:extLst>
          </p:cNvPr>
          <p:cNvSpPr>
            <a:spLocks noGrp="1"/>
          </p:cNvSpPr>
          <p:nvPr>
            <p:ph type="title"/>
          </p:nvPr>
        </p:nvSpPr>
        <p:spPr/>
        <p:txBody>
          <a:bodyPr/>
          <a:lstStyle/>
          <a:p>
            <a:r>
              <a:rPr lang="en-US" dirty="0"/>
              <a:t>Subscribe Method</a:t>
            </a:r>
            <a:endParaRPr lang="en-IN" dirty="0"/>
          </a:p>
        </p:txBody>
      </p:sp>
      <p:sp>
        <p:nvSpPr>
          <p:cNvPr id="3" name="Text Placeholder 2">
            <a:extLst>
              <a:ext uri="{FF2B5EF4-FFF2-40B4-BE49-F238E27FC236}">
                <a16:creationId xmlns:a16="http://schemas.microsoft.com/office/drawing/2014/main" id="{5CC60438-BDA6-4149-87D2-4B2210D31688}"/>
              </a:ext>
            </a:extLst>
          </p:cNvPr>
          <p:cNvSpPr>
            <a:spLocks noGrp="1"/>
          </p:cNvSpPr>
          <p:nvPr>
            <p:ph type="body" idx="1"/>
          </p:nvPr>
        </p:nvSpPr>
        <p:spPr/>
        <p:txBody>
          <a:bodyPr/>
          <a:lstStyle/>
          <a:p>
            <a:pPr marL="133350" indent="0">
              <a:buNone/>
            </a:pPr>
            <a:r>
              <a:rPr lang="en-US" b="0" i="0" dirty="0">
                <a:solidFill>
                  <a:srgbClr val="080707"/>
                </a:solidFill>
                <a:effectLst/>
                <a:latin typeface="Salesforce Sans"/>
              </a:rPr>
              <a:t>Subscribes to a given channel and returns a promise that holds a subscription object, which you use to unsubscribe later.</a:t>
            </a:r>
          </a:p>
          <a:p>
            <a:pPr marL="133350" indent="0">
              <a:buNone/>
            </a:pPr>
            <a:r>
              <a:rPr lang="en-US" dirty="0">
                <a:solidFill>
                  <a:srgbClr val="FF0000"/>
                </a:solidFill>
                <a:latin typeface="Salesforce Sans"/>
              </a:rPr>
              <a:t>Subscribe( </a:t>
            </a:r>
            <a:r>
              <a:rPr lang="en-US" dirty="0" err="1">
                <a:solidFill>
                  <a:srgbClr val="FF0000"/>
                </a:solidFill>
                <a:latin typeface="Salesforce Sans"/>
              </a:rPr>
              <a:t>channelname</a:t>
            </a:r>
            <a:r>
              <a:rPr lang="en-US" dirty="0">
                <a:solidFill>
                  <a:srgbClr val="FF0000"/>
                </a:solidFill>
                <a:latin typeface="Salesforce Sans"/>
              </a:rPr>
              <a:t>, </a:t>
            </a:r>
            <a:r>
              <a:rPr lang="en-US" dirty="0" err="1">
                <a:solidFill>
                  <a:srgbClr val="FF0000"/>
                </a:solidFill>
                <a:latin typeface="Salesforce Sans"/>
              </a:rPr>
              <a:t>replayId</a:t>
            </a:r>
            <a:r>
              <a:rPr lang="en-US" dirty="0">
                <a:solidFill>
                  <a:srgbClr val="FF0000"/>
                </a:solidFill>
                <a:latin typeface="Salesforce Sans"/>
              </a:rPr>
              <a:t>, </a:t>
            </a:r>
            <a:r>
              <a:rPr lang="en-US" dirty="0" err="1">
                <a:solidFill>
                  <a:srgbClr val="FF0000"/>
                </a:solidFill>
                <a:latin typeface="Salesforce Sans"/>
              </a:rPr>
              <a:t>callbackMethod</a:t>
            </a:r>
            <a:r>
              <a:rPr lang="en-US" dirty="0">
                <a:solidFill>
                  <a:srgbClr val="FF0000"/>
                </a:solidFill>
                <a:latin typeface="Salesforce Sans"/>
              </a:rPr>
              <a:t> )</a:t>
            </a:r>
          </a:p>
          <a:p>
            <a:pPr marL="133350" indent="0">
              <a:buNone/>
            </a:pPr>
            <a:endParaRPr lang="en-US" dirty="0">
              <a:solidFill>
                <a:srgbClr val="080707"/>
              </a:solidFill>
              <a:latin typeface="Salesforce Sans"/>
            </a:endParaRPr>
          </a:p>
          <a:p>
            <a:pPr marL="133350" indent="0">
              <a:buNone/>
            </a:pPr>
            <a:r>
              <a:rPr lang="en-US" dirty="0">
                <a:solidFill>
                  <a:srgbClr val="080707"/>
                </a:solidFill>
                <a:latin typeface="Salesforce Sans"/>
              </a:rPr>
              <a:t>Replay Id - </a:t>
            </a:r>
            <a:r>
              <a:rPr lang="en-US" b="0" i="0" dirty="0">
                <a:solidFill>
                  <a:srgbClr val="080707"/>
                </a:solidFill>
                <a:effectLst/>
                <a:latin typeface="Salesforce Sans"/>
              </a:rPr>
              <a:t>Indicates what point in the stream to replay events from. Specify -1 to get new events from the tip of the stream, -2 to replay from the last saved event, or a specific event replay ID to get all saved and new events after that ID.</a:t>
            </a:r>
            <a:endParaRPr lang="en-IN" dirty="0"/>
          </a:p>
        </p:txBody>
      </p:sp>
      <p:sp>
        <p:nvSpPr>
          <p:cNvPr id="4" name="Slide Number Placeholder 3">
            <a:extLst>
              <a:ext uri="{FF2B5EF4-FFF2-40B4-BE49-F238E27FC236}">
                <a16:creationId xmlns:a16="http://schemas.microsoft.com/office/drawing/2014/main" id="{B2572588-7245-485F-81FE-58B7F70798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Tree>
    <p:extLst>
      <p:ext uri="{BB962C8B-B14F-4D97-AF65-F5344CB8AC3E}">
        <p14:creationId xmlns:p14="http://schemas.microsoft.com/office/powerpoint/2010/main" val="3965860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BA89-7CF6-407C-9AA1-3250777301EB}"/>
              </a:ext>
            </a:extLst>
          </p:cNvPr>
          <p:cNvSpPr>
            <a:spLocks noGrp="1"/>
          </p:cNvSpPr>
          <p:nvPr>
            <p:ph type="title"/>
          </p:nvPr>
        </p:nvSpPr>
        <p:spPr/>
        <p:txBody>
          <a:bodyPr/>
          <a:lstStyle/>
          <a:p>
            <a:r>
              <a:rPr lang="en-US" dirty="0"/>
              <a:t>Unsubscribe method</a:t>
            </a:r>
            <a:endParaRPr lang="en-IN" dirty="0"/>
          </a:p>
        </p:txBody>
      </p:sp>
      <p:sp>
        <p:nvSpPr>
          <p:cNvPr id="3" name="Text Placeholder 2">
            <a:extLst>
              <a:ext uri="{FF2B5EF4-FFF2-40B4-BE49-F238E27FC236}">
                <a16:creationId xmlns:a16="http://schemas.microsoft.com/office/drawing/2014/main" id="{1F942014-5888-4E1D-A38B-97A44E486FFE}"/>
              </a:ext>
            </a:extLst>
          </p:cNvPr>
          <p:cNvSpPr>
            <a:spLocks noGrp="1"/>
          </p:cNvSpPr>
          <p:nvPr>
            <p:ph type="body" idx="1"/>
          </p:nvPr>
        </p:nvSpPr>
        <p:spPr/>
        <p:txBody>
          <a:bodyPr/>
          <a:lstStyle/>
          <a:p>
            <a:pPr marL="133350" indent="0">
              <a:buNone/>
            </a:pPr>
            <a:r>
              <a:rPr lang="en-IN" dirty="0"/>
              <a:t>Unsubscribe( </a:t>
            </a:r>
            <a:r>
              <a:rPr lang="en-IN" dirty="0" err="1"/>
              <a:t>subsctiption</a:t>
            </a:r>
            <a:r>
              <a:rPr lang="en-IN" dirty="0"/>
              <a:t>, </a:t>
            </a:r>
            <a:r>
              <a:rPr lang="en-IN" dirty="0" err="1"/>
              <a:t>callback</a:t>
            </a:r>
            <a:r>
              <a:rPr lang="en-IN" dirty="0"/>
              <a:t> Method )</a:t>
            </a:r>
          </a:p>
        </p:txBody>
      </p:sp>
      <p:sp>
        <p:nvSpPr>
          <p:cNvPr id="4" name="Slide Number Placeholder 3">
            <a:extLst>
              <a:ext uri="{FF2B5EF4-FFF2-40B4-BE49-F238E27FC236}">
                <a16:creationId xmlns:a16="http://schemas.microsoft.com/office/drawing/2014/main" id="{3CF7B2F9-E4FB-4AF3-AF45-94E5DCA270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104</a:t>
            </a:fld>
            <a:endParaRPr lang="en-GB"/>
          </a:p>
        </p:txBody>
      </p:sp>
    </p:spTree>
    <p:extLst>
      <p:ext uri="{BB962C8B-B14F-4D97-AF65-F5344CB8AC3E}">
        <p14:creationId xmlns:p14="http://schemas.microsoft.com/office/powerpoint/2010/main" val="3181269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C3D5-61B7-42AA-B85F-DBC2B3AED92D}"/>
              </a:ext>
            </a:extLst>
          </p:cNvPr>
          <p:cNvSpPr>
            <a:spLocks noGrp="1"/>
          </p:cNvSpPr>
          <p:nvPr>
            <p:ph type="title"/>
          </p:nvPr>
        </p:nvSpPr>
        <p:spPr/>
        <p:txBody>
          <a:bodyPr/>
          <a:lstStyle/>
          <a:p>
            <a:r>
              <a:rPr lang="en-US" dirty="0"/>
              <a:t>Subscribe Topic using Node.js</a:t>
            </a:r>
            <a:endParaRPr lang="en-IN" dirty="0"/>
          </a:p>
        </p:txBody>
      </p:sp>
      <p:sp>
        <p:nvSpPr>
          <p:cNvPr id="3" name="Text Placeholder 2">
            <a:extLst>
              <a:ext uri="{FF2B5EF4-FFF2-40B4-BE49-F238E27FC236}">
                <a16:creationId xmlns:a16="http://schemas.microsoft.com/office/drawing/2014/main" id="{6E11ABE1-6580-416D-A7AC-76B1B865BB01}"/>
              </a:ext>
            </a:extLst>
          </p:cNvPr>
          <p:cNvSpPr>
            <a:spLocks noGrp="1"/>
          </p:cNvSpPr>
          <p:nvPr>
            <p:ph type="body" idx="1"/>
          </p:nvPr>
        </p:nvSpPr>
        <p:spPr/>
        <p:txBody>
          <a:bodyPr/>
          <a:lstStyle/>
          <a:p>
            <a:pPr marL="133350" indent="0">
              <a:buNone/>
            </a:pPr>
            <a:r>
              <a:rPr lang="en-US" dirty="0"/>
              <a:t>Prerequisite </a:t>
            </a:r>
          </a:p>
          <a:p>
            <a:pPr marL="133350" indent="0">
              <a:buNone/>
            </a:pPr>
            <a:endParaRPr lang="en-US" dirty="0"/>
          </a:p>
          <a:p>
            <a:pPr marL="476250" indent="-342900">
              <a:buFont typeface="+mj-lt"/>
              <a:buAutoNum type="arabicPeriod"/>
            </a:pPr>
            <a:r>
              <a:rPr lang="en-IN" dirty="0"/>
              <a:t>Node.js installed in the system</a:t>
            </a:r>
          </a:p>
          <a:p>
            <a:pPr marL="476250" indent="-342900">
              <a:buFont typeface="+mj-lt"/>
              <a:buAutoNum type="arabicPeriod"/>
            </a:pPr>
            <a:r>
              <a:rPr lang="en-IN" dirty="0"/>
              <a:t>Basic understanding of JavaScript</a:t>
            </a:r>
          </a:p>
          <a:p>
            <a:pPr marL="476250" indent="-342900">
              <a:buFont typeface="+mj-lt"/>
              <a:buAutoNum type="arabicPeriod"/>
            </a:pPr>
            <a:r>
              <a:rPr lang="en-IN" dirty="0"/>
              <a:t>ES6 Concept</a:t>
            </a:r>
          </a:p>
          <a:p>
            <a:pPr marL="133350" indent="0">
              <a:buNone/>
            </a:pPr>
            <a:endParaRPr lang="en-IN" dirty="0"/>
          </a:p>
        </p:txBody>
      </p:sp>
      <p:sp>
        <p:nvSpPr>
          <p:cNvPr id="4" name="Slide Number Placeholder 3">
            <a:extLst>
              <a:ext uri="{FF2B5EF4-FFF2-40B4-BE49-F238E27FC236}">
                <a16:creationId xmlns:a16="http://schemas.microsoft.com/office/drawing/2014/main" id="{CABA87BB-9F8F-4663-A916-67761BEC3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105</a:t>
            </a:fld>
            <a:endParaRPr lang="en-GB"/>
          </a:p>
        </p:txBody>
      </p:sp>
    </p:spTree>
    <p:extLst>
      <p:ext uri="{BB962C8B-B14F-4D97-AF65-F5344CB8AC3E}">
        <p14:creationId xmlns:p14="http://schemas.microsoft.com/office/powerpoint/2010/main" val="3651399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6684-BF9B-4965-9516-19F70CC4215E}"/>
              </a:ext>
            </a:extLst>
          </p:cNvPr>
          <p:cNvSpPr>
            <a:spLocks noGrp="1"/>
          </p:cNvSpPr>
          <p:nvPr>
            <p:ph type="title"/>
          </p:nvPr>
        </p:nvSpPr>
        <p:spPr>
          <a:xfrm>
            <a:off x="311700" y="175667"/>
            <a:ext cx="8520600" cy="572700"/>
          </a:xfrm>
        </p:spPr>
        <p:txBody>
          <a:bodyPr/>
          <a:lstStyle/>
          <a:p>
            <a:r>
              <a:rPr lang="en-US" dirty="0"/>
              <a:t>Sample Code</a:t>
            </a:r>
            <a:endParaRPr lang="en-IN" dirty="0"/>
          </a:p>
        </p:txBody>
      </p:sp>
      <p:sp>
        <p:nvSpPr>
          <p:cNvPr id="3" name="Text Placeholder 2">
            <a:extLst>
              <a:ext uri="{FF2B5EF4-FFF2-40B4-BE49-F238E27FC236}">
                <a16:creationId xmlns:a16="http://schemas.microsoft.com/office/drawing/2014/main" id="{F7B6646E-5008-4751-8774-03ED2F1391DD}"/>
              </a:ext>
            </a:extLst>
          </p:cNvPr>
          <p:cNvSpPr>
            <a:spLocks noGrp="1"/>
          </p:cNvSpPr>
          <p:nvPr>
            <p:ph type="body" idx="1"/>
          </p:nvPr>
        </p:nvSpPr>
        <p:spPr>
          <a:xfrm>
            <a:off x="311700" y="799754"/>
            <a:ext cx="8520600" cy="3416400"/>
          </a:xfrm>
        </p:spPr>
        <p:txBody>
          <a:bodyPr/>
          <a:lstStyle/>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jsforce</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98C379"/>
                </a:solidFill>
                <a:effectLst/>
                <a:latin typeface="Consolas" panose="020B0609020204030204" pitchFamily="49" charset="0"/>
              </a:rPr>
              <a:t>require</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t>
            </a:r>
            <a:r>
              <a:rPr lang="en-IN" sz="1100" b="0" dirty="0" err="1">
                <a:solidFill>
                  <a:srgbClr val="E5C07B"/>
                </a:solidFill>
                <a:effectLst/>
                <a:latin typeface="Consolas" panose="020B0609020204030204" pitchFamily="49" charset="0"/>
              </a:rPr>
              <a:t>jsforce</a:t>
            </a:r>
            <a:r>
              <a:rPr lang="en-IN" sz="1100" b="0" dirty="0">
                <a:solidFill>
                  <a:srgbClr val="E5C07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username</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E5C07B"/>
                </a:solidFill>
                <a:effectLst/>
                <a:latin typeface="Consolas" panose="020B0609020204030204" pitchFamily="49" charset="0"/>
              </a:rPr>
              <a:t>'amitsingh@integration.org'</a:t>
            </a:r>
            <a:r>
              <a:rPr lang="en-IN" sz="1100" b="0" dirty="0">
                <a:solidFill>
                  <a:srgbClr val="BBBBBB"/>
                </a:solidFill>
                <a:effectLst/>
                <a:latin typeface="Consolas" panose="020B0609020204030204" pitchFamily="49" charset="0"/>
              </a:rPr>
              <a:t>;</a:t>
            </a:r>
          </a:p>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password</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’Password</a:t>
            </a:r>
            <a:r>
              <a:rPr lang="en-IN" sz="1100" b="0" dirty="0">
                <a:solidFill>
                  <a:srgbClr val="E5C07B"/>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676F7D"/>
                </a:solidFill>
                <a:effectLst/>
                <a:latin typeface="Consolas" panose="020B0609020204030204" pitchFamily="49" charset="0"/>
              </a:rPr>
              <a:t>//</a:t>
            </a:r>
            <a:r>
              <a:rPr lang="en-IN" sz="1100" b="0" dirty="0" err="1">
                <a:solidFill>
                  <a:srgbClr val="676F7D"/>
                </a:solidFill>
                <a:effectLst/>
                <a:latin typeface="Consolas" panose="020B0609020204030204" pitchFamily="49" charset="0"/>
              </a:rPr>
              <a:t>const</a:t>
            </a:r>
            <a:r>
              <a:rPr lang="en-IN" sz="1100" b="0" dirty="0">
                <a:solidFill>
                  <a:srgbClr val="676F7D"/>
                </a:solidFill>
                <a:effectLst/>
                <a:latin typeface="Consolas" panose="020B0609020204030204" pitchFamily="49" charset="0"/>
              </a:rPr>
              <a:t> </a:t>
            </a:r>
            <a:r>
              <a:rPr lang="en-IN" sz="1100" b="0" dirty="0" err="1">
                <a:solidFill>
                  <a:srgbClr val="676F7D"/>
                </a:solidFill>
                <a:effectLst/>
                <a:latin typeface="Consolas" panose="020B0609020204030204" pitchFamily="49" charset="0"/>
              </a:rPr>
              <a:t>securityToken</a:t>
            </a:r>
            <a:r>
              <a:rPr lang="en-IN" sz="1100" b="0" dirty="0">
                <a:solidFill>
                  <a:srgbClr val="676F7D"/>
                </a:solidFill>
                <a:effectLst/>
                <a:latin typeface="Consolas" panose="020B0609020204030204" pitchFamily="49" charset="0"/>
              </a:rPr>
              <a:t> = 'YOUR_SECURITY_TOKEN';</a:t>
            </a:r>
            <a:endParaRPr lang="en-IN" sz="1100" b="0" dirty="0">
              <a:solidFill>
                <a:srgbClr val="BBBBBB"/>
              </a:solidFill>
              <a:effectLst/>
              <a:latin typeface="Consolas" panose="020B0609020204030204" pitchFamily="49" charset="0"/>
            </a:endParaRPr>
          </a:p>
          <a:p>
            <a:pPr marL="133350" indent="0">
              <a:buNone/>
            </a:pPr>
            <a:br>
              <a:rPr lang="en-IN" sz="1100" b="0" dirty="0">
                <a:solidFill>
                  <a:srgbClr val="BBBBBB"/>
                </a:solidFill>
                <a:effectLst/>
                <a:latin typeface="Consolas" panose="020B0609020204030204" pitchFamily="49" charset="0"/>
              </a:rPr>
            </a:b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conn</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new</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jsforce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Connection</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br>
              <a:rPr lang="en-IN" sz="1100" b="0" dirty="0">
                <a:solidFill>
                  <a:srgbClr val="BBBBBB"/>
                </a:solidFill>
                <a:effectLst/>
                <a:latin typeface="Consolas" panose="020B0609020204030204" pitchFamily="49" charset="0"/>
              </a:rPr>
            </a:br>
            <a:r>
              <a:rPr lang="en-IN" sz="1100" b="0" dirty="0" err="1">
                <a:solidFill>
                  <a:srgbClr val="61AFEF"/>
                </a:solidFill>
                <a:effectLst/>
                <a:latin typeface="Consolas" panose="020B0609020204030204" pitchFamily="49" charset="0"/>
              </a:rPr>
              <a:t>conn</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login</a:t>
            </a:r>
            <a:r>
              <a:rPr lang="en-IN" sz="1100" b="0" dirty="0">
                <a:solidFill>
                  <a:srgbClr val="ABB2BF"/>
                </a:solidFill>
                <a:effectLst/>
                <a:latin typeface="Consolas" panose="020B0609020204030204" pitchFamily="49" charset="0"/>
              </a:rPr>
              <a:t>(username,</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password,</a:t>
            </a:r>
            <a:r>
              <a:rPr lang="en-IN" sz="1100" b="0" dirty="0">
                <a:solidFill>
                  <a:srgbClr val="BBBBBB"/>
                </a:solidFill>
                <a:effectLst/>
                <a:latin typeface="Consolas" panose="020B0609020204030204" pitchFamily="49" charset="0"/>
              </a:rPr>
              <a:t> </a:t>
            </a:r>
            <a:r>
              <a:rPr lang="en-IN" sz="1100" b="0" dirty="0">
                <a:solidFill>
                  <a:srgbClr val="56B6C2"/>
                </a:solidFill>
                <a:effectLst/>
                <a:latin typeface="Consolas" panose="020B0609020204030204" pitchFamily="49" charset="0"/>
              </a:rPr>
              <a:t>function</a:t>
            </a:r>
            <a:r>
              <a:rPr lang="en-IN" sz="1100" b="0" dirty="0">
                <a:solidFill>
                  <a:srgbClr val="BBBBBB"/>
                </a:solidFill>
                <a:effectLst/>
                <a:latin typeface="Consolas" panose="020B0609020204030204" pitchFamily="49" charset="0"/>
              </a:rPr>
              <a:t>(</a:t>
            </a:r>
            <a:r>
              <a:rPr lang="en-IN" sz="1100" b="0" i="1" dirty="0">
                <a:solidFill>
                  <a:srgbClr val="D19A66"/>
                </a:solidFill>
                <a:effectLst/>
                <a:latin typeface="Consolas" panose="020B0609020204030204" pitchFamily="49" charset="0"/>
              </a:rPr>
              <a:t>err</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i="1" dirty="0">
                <a:solidFill>
                  <a:srgbClr val="D19A66"/>
                </a:solidFill>
                <a:effectLst/>
                <a:latin typeface="Consolas" panose="020B0609020204030204" pitchFamily="49" charset="0"/>
              </a:rPr>
              <a:t>res</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if</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(err)</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return</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console</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error</a:t>
            </a:r>
            <a:r>
              <a:rPr lang="en-IN" sz="1100" b="0" dirty="0">
                <a:solidFill>
                  <a:srgbClr val="ABB2BF"/>
                </a:solidFill>
                <a:effectLst/>
                <a:latin typeface="Consolas" panose="020B0609020204030204" pitchFamily="49" charset="0"/>
              </a:rPr>
              <a:t>(err)</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'Authenticated '</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res)</a:t>
            </a:r>
            <a:r>
              <a:rPr lang="en-IN" sz="1100" b="0" dirty="0">
                <a:solidFill>
                  <a:srgbClr val="BBBBBB"/>
                </a:solidFill>
                <a:effectLst/>
                <a:latin typeface="Consolas" panose="020B0609020204030204" pitchFamily="49" charset="0"/>
              </a:rPr>
              <a:t>;</a:t>
            </a:r>
          </a:p>
          <a:p>
            <a:pPr marL="133350" indent="0">
              <a:buNone/>
            </a:pPr>
            <a:br>
              <a:rPr lang="en-IN" sz="1100" b="0" dirty="0">
                <a:solidFill>
                  <a:srgbClr val="BBBBBB"/>
                </a:solidFill>
                <a:effectLst/>
                <a:latin typeface="Consolas" panose="020B0609020204030204" pitchFamily="49" charset="0"/>
              </a:rPr>
            </a:b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conn</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streaming</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topic</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t>
            </a:r>
            <a:r>
              <a:rPr lang="en-IN" sz="1100" b="0" dirty="0" err="1">
                <a:solidFill>
                  <a:srgbClr val="E5C07B"/>
                </a:solidFill>
                <a:effectLst/>
                <a:latin typeface="Consolas" panose="020B0609020204030204" pitchFamily="49" charset="0"/>
              </a:rPr>
              <a:t>NewAccounts</a:t>
            </a:r>
            <a:r>
              <a:rPr lang="en-IN" sz="1100" b="0" dirty="0">
                <a:solidFill>
                  <a:srgbClr val="E5C07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subscribe</a:t>
            </a:r>
            <a:r>
              <a:rPr lang="en-IN" sz="1100" b="0" dirty="0">
                <a:solidFill>
                  <a:srgbClr val="ABB2BF"/>
                </a:solidFill>
                <a:effectLst/>
                <a:latin typeface="Consolas" panose="020B0609020204030204" pitchFamily="49" charset="0"/>
              </a:rPr>
              <a:t>(</a:t>
            </a:r>
            <a:r>
              <a:rPr lang="en-IN" sz="1100" b="0" dirty="0">
                <a:solidFill>
                  <a:srgbClr val="56B6C2"/>
                </a:solidFill>
                <a:effectLst/>
                <a:latin typeface="Consolas" panose="020B0609020204030204" pitchFamily="49" charset="0"/>
              </a:rPr>
              <a:t>function</a:t>
            </a:r>
            <a:r>
              <a:rPr lang="en-IN" sz="1100" b="0" dirty="0">
                <a:solidFill>
                  <a:srgbClr val="BBBBBB"/>
                </a:solidFill>
                <a:effectLst/>
                <a:latin typeface="Consolas" panose="020B0609020204030204" pitchFamily="49" charset="0"/>
              </a:rPr>
              <a:t>(</a:t>
            </a:r>
            <a:r>
              <a:rPr lang="en-IN" sz="1100" b="0" i="1" dirty="0">
                <a:solidFill>
                  <a:srgbClr val="D19A66"/>
                </a:solidFill>
                <a:effectLst/>
                <a:latin typeface="Consolas" panose="020B0609020204030204" pitchFamily="49" charset="0"/>
              </a:rPr>
              <a:t>message</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Type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event</a:t>
            </a:r>
            <a:r>
              <a:rPr lang="en-IN" sz="1100" b="0" dirty="0" err="1">
                <a:solidFill>
                  <a:srgbClr val="ABB2BF"/>
                </a:solidFill>
                <a:effectLst/>
                <a:latin typeface="Consolas" panose="020B0609020204030204" pitchFamily="49" charset="0"/>
              </a:rPr>
              <a:t>.type</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Created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event</a:t>
            </a:r>
            <a:r>
              <a:rPr lang="en-IN" sz="1100" b="0" dirty="0" err="1">
                <a:solidFill>
                  <a:srgbClr val="ABB2BF"/>
                </a:solidFill>
                <a:effectLst/>
                <a:latin typeface="Consolas" panose="020B0609020204030204" pitchFamily="49" charset="0"/>
              </a:rPr>
              <a:t>.createdDate</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'Object Id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sobject</a:t>
            </a:r>
            <a:r>
              <a:rPr lang="en-IN" sz="1100" b="0" dirty="0" err="1">
                <a:solidFill>
                  <a:srgbClr val="ABB2BF"/>
                </a:solidFill>
                <a:effectLst/>
                <a:latin typeface="Consolas" panose="020B0609020204030204" pitchFamily="49" charset="0"/>
              </a:rPr>
              <a:t>.Id</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56B6C2"/>
                </a:solidFill>
                <a:effectLst/>
                <a:latin typeface="Consolas" panose="020B0609020204030204" pitchFamily="49" charset="0"/>
              </a:rPr>
              <a:t>JSON</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stringify</a:t>
            </a:r>
            <a:r>
              <a:rPr lang="en-IN" sz="1100" b="0" dirty="0">
                <a:solidFill>
                  <a:srgbClr val="ABB2BF"/>
                </a:solidFill>
                <a:effectLst/>
                <a:latin typeface="Consolas" panose="020B0609020204030204" pitchFamily="49" charset="0"/>
              </a:rPr>
              <a:t>(message))</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endParaRPr lang="en-IN" sz="1100" dirty="0"/>
          </a:p>
        </p:txBody>
      </p:sp>
      <p:sp>
        <p:nvSpPr>
          <p:cNvPr id="4" name="Slide Number Placeholder 3">
            <a:extLst>
              <a:ext uri="{FF2B5EF4-FFF2-40B4-BE49-F238E27FC236}">
                <a16:creationId xmlns:a16="http://schemas.microsoft.com/office/drawing/2014/main" id="{E4BAE397-E790-4B03-8E21-C4D9D14A41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106</a:t>
            </a:fld>
            <a:endParaRPr lang="en-GB"/>
          </a:p>
        </p:txBody>
      </p:sp>
    </p:spTree>
    <p:extLst>
      <p:ext uri="{BB962C8B-B14F-4D97-AF65-F5344CB8AC3E}">
        <p14:creationId xmlns:p14="http://schemas.microsoft.com/office/powerpoint/2010/main" val="37221885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0A87-33E1-4409-B674-29DDD7BCA870}"/>
              </a:ext>
            </a:extLst>
          </p:cNvPr>
          <p:cNvSpPr>
            <a:spLocks noGrp="1"/>
          </p:cNvSpPr>
          <p:nvPr>
            <p:ph type="title"/>
          </p:nvPr>
        </p:nvSpPr>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C0F54077-CCFB-41AD-8559-E6830A42A2C9}"/>
              </a:ext>
            </a:extLst>
          </p:cNvPr>
          <p:cNvSpPr>
            <a:spLocks noGrp="1"/>
          </p:cNvSpPr>
          <p:nvPr>
            <p:ph type="body" idx="1"/>
          </p:nvPr>
        </p:nvSpPr>
        <p:spPr/>
        <p:txBody>
          <a:bodyPr/>
          <a:lstStyle/>
          <a:p>
            <a:pPr marL="476250" indent="-342900">
              <a:buFont typeface="+mj-lt"/>
              <a:buAutoNum type="arabicPeriod"/>
            </a:pPr>
            <a:r>
              <a:rPr lang="en-US" dirty="0"/>
              <a:t>Create a push topic which will be enabled for cases and will only broadcast Closed Cases. This Push topic must be created using apex and only send the notification if case is closed.</a:t>
            </a:r>
          </a:p>
          <a:p>
            <a:pPr marL="476250" indent="-342900">
              <a:buFont typeface="+mj-lt"/>
              <a:buAutoNum type="arabicPeriod"/>
            </a:pPr>
            <a:r>
              <a:rPr lang="en-IN" dirty="0"/>
              <a:t>Create a Lightning Aura Component, use this component in home page. This component should look like what we have seen in demo.</a:t>
            </a:r>
          </a:p>
        </p:txBody>
      </p:sp>
      <p:sp>
        <p:nvSpPr>
          <p:cNvPr id="4" name="Slide Number Placeholder 3">
            <a:extLst>
              <a:ext uri="{FF2B5EF4-FFF2-40B4-BE49-F238E27FC236}">
                <a16:creationId xmlns:a16="http://schemas.microsoft.com/office/drawing/2014/main" id="{C8385510-B3FA-48D3-942F-280DFF7ADE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107</a:t>
            </a:fld>
            <a:endParaRPr lang="en-GB"/>
          </a:p>
        </p:txBody>
      </p:sp>
      <p:pic>
        <p:nvPicPr>
          <p:cNvPr id="6" name="Picture 5">
            <a:extLst>
              <a:ext uri="{FF2B5EF4-FFF2-40B4-BE49-F238E27FC236}">
                <a16:creationId xmlns:a16="http://schemas.microsoft.com/office/drawing/2014/main" id="{FB9EB342-D8FD-4CBF-B738-57B20F3F281C}"/>
              </a:ext>
            </a:extLst>
          </p:cNvPr>
          <p:cNvPicPr>
            <a:picLocks noChangeAspect="1"/>
          </p:cNvPicPr>
          <p:nvPr/>
        </p:nvPicPr>
        <p:blipFill>
          <a:blip r:embed="rId2"/>
          <a:stretch>
            <a:fillRect/>
          </a:stretch>
        </p:blipFill>
        <p:spPr>
          <a:xfrm>
            <a:off x="1615500" y="2390878"/>
            <a:ext cx="4922874" cy="2307597"/>
          </a:xfrm>
          <a:prstGeom prst="rect">
            <a:avLst/>
          </a:prstGeom>
        </p:spPr>
      </p:pic>
    </p:spTree>
    <p:extLst>
      <p:ext uri="{BB962C8B-B14F-4D97-AF65-F5344CB8AC3E}">
        <p14:creationId xmlns:p14="http://schemas.microsoft.com/office/powerpoint/2010/main" val="479171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Platform Events</a:t>
            </a:r>
            <a:endParaRPr/>
          </a:p>
        </p:txBody>
      </p:sp>
      <p:sp>
        <p:nvSpPr>
          <p:cNvPr id="549" name="Google Shape;549;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indent="-342900">
              <a:spcAft>
                <a:spcPts val="1600"/>
              </a:spcAft>
              <a:buFont typeface="+mj-lt"/>
              <a:buAutoNum type="arabicPeriod"/>
            </a:pPr>
            <a:r>
              <a:rPr lang="en-US" dirty="0"/>
              <a:t>Use platform events to connect business processes in Salesforce and external sources through the exchange of real-time event data. </a:t>
            </a:r>
          </a:p>
          <a:p>
            <a:pPr marL="342900" indent="-342900">
              <a:spcAft>
                <a:spcPts val="1600"/>
              </a:spcAft>
              <a:buFont typeface="+mj-lt"/>
              <a:buAutoNum type="arabicPeriod"/>
            </a:pPr>
            <a:r>
              <a:rPr lang="en-US" dirty="0"/>
              <a:t>Platform events are secure and scalable. </a:t>
            </a:r>
          </a:p>
          <a:p>
            <a:pPr marL="342900" indent="-342900">
              <a:spcAft>
                <a:spcPts val="1600"/>
              </a:spcAft>
              <a:buFont typeface="+mj-lt"/>
              <a:buAutoNum type="arabicPeriod"/>
            </a:pPr>
            <a:r>
              <a:rPr lang="en-US" dirty="0"/>
              <a:t>Define fields to customize your platform event data.</a:t>
            </a:r>
          </a:p>
          <a:p>
            <a:pPr marL="342900" indent="-342900">
              <a:spcAft>
                <a:spcPts val="1600"/>
              </a:spcAft>
              <a:buFont typeface="+mj-lt"/>
              <a:buAutoNum type="arabicPeriod"/>
            </a:pPr>
            <a:r>
              <a:rPr lang="en-US" dirty="0"/>
              <a:t>Platform Events are first class Members</a:t>
            </a:r>
          </a:p>
          <a:p>
            <a:pPr marL="342900" indent="-342900">
              <a:spcAft>
                <a:spcPts val="1600"/>
              </a:spcAft>
              <a:buFont typeface="+mj-lt"/>
              <a:buAutoNum type="arabicPeriod"/>
            </a:pPr>
            <a:r>
              <a:rPr lang="en-US" dirty="0"/>
              <a:t>Platform Event works on Event Driven Architecture</a:t>
            </a:r>
            <a:endParaRPr dirty="0"/>
          </a:p>
        </p:txBody>
      </p:sp>
      <p:sp>
        <p:nvSpPr>
          <p:cNvPr id="550" name="Google Shape;55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54C1-23C5-4329-8DA3-2A6E386A3AA9}"/>
              </a:ext>
            </a:extLst>
          </p:cNvPr>
          <p:cNvSpPr>
            <a:spLocks noGrp="1"/>
          </p:cNvSpPr>
          <p:nvPr>
            <p:ph type="title"/>
          </p:nvPr>
        </p:nvSpPr>
        <p:spPr>
          <a:xfrm>
            <a:off x="311700" y="124075"/>
            <a:ext cx="8520600" cy="572700"/>
          </a:xfrm>
        </p:spPr>
        <p:txBody>
          <a:bodyPr/>
          <a:lstStyle/>
          <a:p>
            <a:r>
              <a:rPr lang="en-US" dirty="0"/>
              <a:t>Event Driven Architecture ( Publish subscribe )</a:t>
            </a:r>
            <a:endParaRPr lang="en-IN" dirty="0"/>
          </a:p>
        </p:txBody>
      </p:sp>
      <p:sp>
        <p:nvSpPr>
          <p:cNvPr id="4" name="Slide Number Placeholder 3">
            <a:extLst>
              <a:ext uri="{FF2B5EF4-FFF2-40B4-BE49-F238E27FC236}">
                <a16:creationId xmlns:a16="http://schemas.microsoft.com/office/drawing/2014/main" id="{47C5EE02-DC80-44F2-B733-4AEEACDC4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109</a:t>
            </a:fld>
            <a:endParaRPr lang="en-GB"/>
          </a:p>
        </p:txBody>
      </p:sp>
      <p:pic>
        <p:nvPicPr>
          <p:cNvPr id="6" name="Picture 5">
            <a:extLst>
              <a:ext uri="{FF2B5EF4-FFF2-40B4-BE49-F238E27FC236}">
                <a16:creationId xmlns:a16="http://schemas.microsoft.com/office/drawing/2014/main" id="{412689E1-BFD1-426B-B2CA-2832E0CD88FA}"/>
              </a:ext>
            </a:extLst>
          </p:cNvPr>
          <p:cNvPicPr>
            <a:picLocks noChangeAspect="1"/>
          </p:cNvPicPr>
          <p:nvPr/>
        </p:nvPicPr>
        <p:blipFill>
          <a:blip r:embed="rId2"/>
          <a:stretch>
            <a:fillRect/>
          </a:stretch>
        </p:blipFill>
        <p:spPr>
          <a:xfrm>
            <a:off x="311700" y="857250"/>
            <a:ext cx="7572375" cy="3429000"/>
          </a:xfrm>
          <a:prstGeom prst="rect">
            <a:avLst/>
          </a:prstGeom>
        </p:spPr>
      </p:pic>
    </p:spTree>
    <p:extLst>
      <p:ext uri="{BB962C8B-B14F-4D97-AF65-F5344CB8AC3E}">
        <p14:creationId xmlns:p14="http://schemas.microsoft.com/office/powerpoint/2010/main" val="116019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Introduction to Connected application</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476250" indent="-342900">
              <a:buFont typeface="+mj-lt"/>
              <a:buAutoNum type="arabicPeriod"/>
            </a:pPr>
            <a:r>
              <a:rPr lang="en-US" dirty="0"/>
              <a:t>A connected app is a framework that enables an external application to integrate with Salesforce using APIs and standard protocols, such as SAML, OAuth, and OpenID Connect.</a:t>
            </a:r>
          </a:p>
          <a:p>
            <a:pPr marL="476250" indent="-342900">
              <a:buFont typeface="+mj-lt"/>
              <a:buAutoNum type="arabicPeriod"/>
            </a:pPr>
            <a:r>
              <a:rPr lang="en-US" dirty="0"/>
              <a:t>OR access any external system from Salesforce Using REST/SOAP API.</a:t>
            </a:r>
          </a:p>
          <a:p>
            <a:pPr marL="476250" indent="-342900">
              <a:buFont typeface="+mj-lt"/>
              <a:buAutoNum type="arabicPeriod"/>
            </a:pPr>
            <a:r>
              <a:rPr lang="en-US" dirty="0"/>
              <a:t>Connected app gives us the important information to integrate such as Client Key, Client Secret</a:t>
            </a:r>
          </a:p>
          <a:p>
            <a:pPr marL="476250" indent="-342900">
              <a:buFont typeface="+mj-lt"/>
              <a:buAutoNum type="arabicPeriod"/>
            </a:pPr>
            <a:r>
              <a:rPr lang="en-US" dirty="0"/>
              <a:t>With the connected application we can control the level of information</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extLst>
      <p:ext uri="{BB962C8B-B14F-4D97-AF65-F5344CB8AC3E}">
        <p14:creationId xmlns:p14="http://schemas.microsoft.com/office/powerpoint/2010/main" val="25399575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594D-A503-4C74-8DAF-1FA4A796C7F6}"/>
              </a:ext>
            </a:extLst>
          </p:cNvPr>
          <p:cNvSpPr>
            <a:spLocks noGrp="1"/>
          </p:cNvSpPr>
          <p:nvPr>
            <p:ph type="title"/>
          </p:nvPr>
        </p:nvSpPr>
        <p:spPr>
          <a:xfrm>
            <a:off x="311700" y="296170"/>
            <a:ext cx="8520600" cy="572700"/>
          </a:xfrm>
        </p:spPr>
        <p:txBody>
          <a:bodyPr/>
          <a:lstStyle/>
          <a:p>
            <a:r>
              <a:rPr lang="en-US" dirty="0"/>
              <a:t>Order Management ( Salesforce to App )</a:t>
            </a:r>
            <a:endParaRPr lang="en-IN" dirty="0"/>
          </a:p>
        </p:txBody>
      </p:sp>
      <p:sp>
        <p:nvSpPr>
          <p:cNvPr id="4" name="Slide Number Placeholder 3">
            <a:extLst>
              <a:ext uri="{FF2B5EF4-FFF2-40B4-BE49-F238E27FC236}">
                <a16:creationId xmlns:a16="http://schemas.microsoft.com/office/drawing/2014/main" id="{D040CA15-7817-46AE-9E71-37E7CBBA38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110</a:t>
            </a:fld>
            <a:endParaRPr lang="en-GB"/>
          </a:p>
        </p:txBody>
      </p:sp>
      <p:pic>
        <p:nvPicPr>
          <p:cNvPr id="6" name="Picture 5">
            <a:extLst>
              <a:ext uri="{FF2B5EF4-FFF2-40B4-BE49-F238E27FC236}">
                <a16:creationId xmlns:a16="http://schemas.microsoft.com/office/drawing/2014/main" id="{EF31EA7B-7DFE-4E4A-B3C1-173D8DA2896E}"/>
              </a:ext>
            </a:extLst>
          </p:cNvPr>
          <p:cNvPicPr>
            <a:picLocks noChangeAspect="1"/>
          </p:cNvPicPr>
          <p:nvPr/>
        </p:nvPicPr>
        <p:blipFill>
          <a:blip r:embed="rId2"/>
          <a:stretch>
            <a:fillRect/>
          </a:stretch>
        </p:blipFill>
        <p:spPr>
          <a:xfrm>
            <a:off x="729216" y="1291367"/>
            <a:ext cx="7543800" cy="3371850"/>
          </a:xfrm>
          <a:prstGeom prst="rect">
            <a:avLst/>
          </a:prstGeom>
        </p:spPr>
      </p:pic>
    </p:spTree>
    <p:extLst>
      <p:ext uri="{BB962C8B-B14F-4D97-AF65-F5344CB8AC3E}">
        <p14:creationId xmlns:p14="http://schemas.microsoft.com/office/powerpoint/2010/main" val="2815204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DDE0-8CD8-40E6-BED9-93C1AAFD895E}"/>
              </a:ext>
            </a:extLst>
          </p:cNvPr>
          <p:cNvSpPr>
            <a:spLocks noGrp="1"/>
          </p:cNvSpPr>
          <p:nvPr>
            <p:ph type="title"/>
          </p:nvPr>
        </p:nvSpPr>
        <p:spPr>
          <a:xfrm>
            <a:off x="311700" y="218197"/>
            <a:ext cx="8520600" cy="572700"/>
          </a:xfrm>
        </p:spPr>
        <p:txBody>
          <a:bodyPr/>
          <a:lstStyle/>
          <a:p>
            <a:r>
              <a:rPr lang="en-US" dirty="0"/>
              <a:t>Order Management ( App to Salesforce )</a:t>
            </a:r>
            <a:endParaRPr lang="en-IN" dirty="0"/>
          </a:p>
        </p:txBody>
      </p:sp>
      <p:sp>
        <p:nvSpPr>
          <p:cNvPr id="4" name="Slide Number Placeholder 3">
            <a:extLst>
              <a:ext uri="{FF2B5EF4-FFF2-40B4-BE49-F238E27FC236}">
                <a16:creationId xmlns:a16="http://schemas.microsoft.com/office/drawing/2014/main" id="{6CE75B9A-CE91-42F8-B052-DC156AE9C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111</a:t>
            </a:fld>
            <a:endParaRPr lang="en-GB"/>
          </a:p>
        </p:txBody>
      </p:sp>
      <p:pic>
        <p:nvPicPr>
          <p:cNvPr id="6" name="Picture 5">
            <a:extLst>
              <a:ext uri="{FF2B5EF4-FFF2-40B4-BE49-F238E27FC236}">
                <a16:creationId xmlns:a16="http://schemas.microsoft.com/office/drawing/2014/main" id="{3C91A5AB-36E8-43EA-8657-10234FDF31F4}"/>
              </a:ext>
            </a:extLst>
          </p:cNvPr>
          <p:cNvPicPr>
            <a:picLocks noChangeAspect="1"/>
          </p:cNvPicPr>
          <p:nvPr/>
        </p:nvPicPr>
        <p:blipFill>
          <a:blip r:embed="rId2"/>
          <a:stretch>
            <a:fillRect/>
          </a:stretch>
        </p:blipFill>
        <p:spPr>
          <a:xfrm>
            <a:off x="767205" y="1235592"/>
            <a:ext cx="7496175" cy="3352800"/>
          </a:xfrm>
          <a:prstGeom prst="rect">
            <a:avLst/>
          </a:prstGeom>
        </p:spPr>
      </p:pic>
    </p:spTree>
    <p:extLst>
      <p:ext uri="{BB962C8B-B14F-4D97-AF65-F5344CB8AC3E}">
        <p14:creationId xmlns:p14="http://schemas.microsoft.com/office/powerpoint/2010/main" val="3458826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E491-07BA-43E9-AF53-8B610516AB75}"/>
              </a:ext>
            </a:extLst>
          </p:cNvPr>
          <p:cNvSpPr>
            <a:spLocks noGrp="1"/>
          </p:cNvSpPr>
          <p:nvPr>
            <p:ph type="title"/>
          </p:nvPr>
        </p:nvSpPr>
        <p:spPr/>
        <p:txBody>
          <a:bodyPr/>
          <a:lstStyle/>
          <a:p>
            <a:r>
              <a:rPr lang="en-US" dirty="0"/>
              <a:t>Important Terms</a:t>
            </a:r>
            <a:endParaRPr lang="en-IN" dirty="0"/>
          </a:p>
        </p:txBody>
      </p:sp>
      <p:sp>
        <p:nvSpPr>
          <p:cNvPr id="3" name="Text Placeholder 2">
            <a:extLst>
              <a:ext uri="{FF2B5EF4-FFF2-40B4-BE49-F238E27FC236}">
                <a16:creationId xmlns:a16="http://schemas.microsoft.com/office/drawing/2014/main" id="{89FD923C-8509-45E4-9E73-0333EE4E8AEB}"/>
              </a:ext>
            </a:extLst>
          </p:cNvPr>
          <p:cNvSpPr>
            <a:spLocks noGrp="1"/>
          </p:cNvSpPr>
          <p:nvPr>
            <p:ph type="body" idx="1"/>
          </p:nvPr>
        </p:nvSpPr>
        <p:spPr/>
        <p:txBody>
          <a:bodyPr/>
          <a:lstStyle/>
          <a:p>
            <a:pPr marL="476250" indent="-342900">
              <a:buFont typeface="+mj-lt"/>
              <a:buAutoNum type="arabicPeriod"/>
            </a:pPr>
            <a:r>
              <a:rPr lang="en-US" dirty="0">
                <a:highlight>
                  <a:srgbClr val="FFFF00"/>
                </a:highlight>
              </a:rPr>
              <a:t>Event</a:t>
            </a:r>
            <a:r>
              <a:rPr lang="en-US" dirty="0"/>
              <a:t> - The creation, update, delete, or undelete of a record. Each event might trigger a notification.</a:t>
            </a:r>
          </a:p>
          <a:p>
            <a:pPr marL="476250" indent="-342900">
              <a:buFont typeface="+mj-lt"/>
              <a:buAutoNum type="arabicPeriod"/>
            </a:pPr>
            <a:r>
              <a:rPr lang="en-US" dirty="0">
                <a:highlight>
                  <a:srgbClr val="FFFF00"/>
                </a:highlight>
              </a:rPr>
              <a:t>Notification</a:t>
            </a:r>
            <a:r>
              <a:rPr lang="en-US" dirty="0"/>
              <a:t> – A message in response to an event.</a:t>
            </a:r>
          </a:p>
          <a:p>
            <a:pPr marL="476250" indent="-342900">
              <a:buFont typeface="+mj-lt"/>
              <a:buAutoNum type="arabicPeriod"/>
            </a:pPr>
            <a:r>
              <a:rPr lang="en-US" dirty="0" err="1">
                <a:highlight>
                  <a:srgbClr val="FFFF00"/>
                </a:highlight>
              </a:rPr>
              <a:t>PlatformEvent</a:t>
            </a:r>
            <a:r>
              <a:rPr lang="en-US" dirty="0"/>
              <a:t> - A Platform Event triggers notifications for changes in Salesforce records resulting from a create, update, delete, or undelete operation.</a:t>
            </a:r>
          </a:p>
          <a:p>
            <a:pPr marL="476250" indent="-342900">
              <a:buFont typeface="+mj-lt"/>
              <a:buAutoNum type="arabicPeriod"/>
            </a:pPr>
            <a:r>
              <a:rPr lang="en-US" dirty="0">
                <a:highlight>
                  <a:srgbClr val="FFFF00"/>
                </a:highlight>
              </a:rPr>
              <a:t>Channel</a:t>
            </a:r>
            <a:r>
              <a:rPr lang="en-US" dirty="0"/>
              <a:t> - A stream of events to which a client can subscribe to receive event notifications</a:t>
            </a:r>
          </a:p>
          <a:p>
            <a:pPr marL="476250" indent="-342900">
              <a:buFont typeface="+mj-lt"/>
              <a:buAutoNum type="arabicPeriod"/>
            </a:pPr>
            <a:r>
              <a:rPr lang="en-US" dirty="0" err="1">
                <a:highlight>
                  <a:srgbClr val="FFFF00"/>
                </a:highlight>
              </a:rPr>
              <a:t>EventBus</a:t>
            </a:r>
            <a:r>
              <a:rPr lang="en-US" dirty="0"/>
              <a:t> - A conduit in which a publisher sends an event notification. Event subscribers subscribe to a channel in the event bus to receive event notifications</a:t>
            </a:r>
          </a:p>
        </p:txBody>
      </p:sp>
      <p:sp>
        <p:nvSpPr>
          <p:cNvPr id="4" name="Slide Number Placeholder 3">
            <a:extLst>
              <a:ext uri="{FF2B5EF4-FFF2-40B4-BE49-F238E27FC236}">
                <a16:creationId xmlns:a16="http://schemas.microsoft.com/office/drawing/2014/main" id="{FBADD992-AF75-4627-B24F-4F6806249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112</a:t>
            </a:fld>
            <a:endParaRPr lang="en-GB"/>
          </a:p>
        </p:txBody>
      </p:sp>
    </p:spTree>
    <p:extLst>
      <p:ext uri="{BB962C8B-B14F-4D97-AF65-F5344CB8AC3E}">
        <p14:creationId xmlns:p14="http://schemas.microsoft.com/office/powerpoint/2010/main" val="2384723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18E7-3179-4784-B62B-829ACD5C2459}"/>
              </a:ext>
            </a:extLst>
          </p:cNvPr>
          <p:cNvSpPr>
            <a:spLocks noGrp="1"/>
          </p:cNvSpPr>
          <p:nvPr>
            <p:ph type="title"/>
          </p:nvPr>
        </p:nvSpPr>
        <p:spPr/>
        <p:txBody>
          <a:bodyPr/>
          <a:lstStyle/>
          <a:p>
            <a:r>
              <a:rPr lang="en-US" dirty="0"/>
              <a:t>Types of Platform Event</a:t>
            </a:r>
            <a:endParaRPr lang="en-IN" dirty="0"/>
          </a:p>
        </p:txBody>
      </p:sp>
      <p:sp>
        <p:nvSpPr>
          <p:cNvPr id="3" name="Text Placeholder 2">
            <a:extLst>
              <a:ext uri="{FF2B5EF4-FFF2-40B4-BE49-F238E27FC236}">
                <a16:creationId xmlns:a16="http://schemas.microsoft.com/office/drawing/2014/main" id="{9A5F4F6E-337A-4B40-BAE1-AC48F05A71A3}"/>
              </a:ext>
            </a:extLst>
          </p:cNvPr>
          <p:cNvSpPr>
            <a:spLocks noGrp="1"/>
          </p:cNvSpPr>
          <p:nvPr>
            <p:ph type="body" idx="1"/>
          </p:nvPr>
        </p:nvSpPr>
        <p:spPr/>
        <p:txBody>
          <a:bodyPr/>
          <a:lstStyle/>
          <a:p>
            <a:r>
              <a:rPr lang="en-IN" dirty="0">
                <a:highlight>
                  <a:srgbClr val="FFFF00"/>
                </a:highlight>
              </a:rPr>
              <a:t>Standard Platform Events - </a:t>
            </a:r>
            <a:r>
              <a:rPr lang="en-US" dirty="0"/>
              <a:t>Salesforce provides events with predefined fields, called standard platform events. An example of a standard platform event is </a:t>
            </a:r>
          </a:p>
          <a:p>
            <a:pPr lvl="1"/>
            <a:r>
              <a:rPr lang="en-US" b="1" dirty="0" err="1"/>
              <a:t>AssetTokenEvent</a:t>
            </a:r>
            <a:r>
              <a:rPr lang="en-US" dirty="0"/>
              <a:t>, which monitors OAuth 2.0 authentication activity. </a:t>
            </a:r>
          </a:p>
          <a:p>
            <a:pPr lvl="1"/>
            <a:r>
              <a:rPr lang="en-US" dirty="0"/>
              <a:t>Another example is </a:t>
            </a:r>
            <a:r>
              <a:rPr lang="en-US" b="1" dirty="0" err="1"/>
              <a:t>BatchApexErrorEvent</a:t>
            </a:r>
            <a:r>
              <a:rPr lang="en-US" dirty="0"/>
              <a:t>, which reports errors encountered in batch Apex jobs.</a:t>
            </a:r>
          </a:p>
          <a:p>
            <a:r>
              <a:rPr lang="en-IN" dirty="0">
                <a:highlight>
                  <a:srgbClr val="FFFF00"/>
                </a:highlight>
              </a:rPr>
              <a:t>High-Volume Platform Events </a:t>
            </a:r>
            <a:r>
              <a:rPr lang="en-IN" dirty="0"/>
              <a:t>- </a:t>
            </a:r>
            <a:r>
              <a:rPr lang="en-US" dirty="0"/>
              <a:t>Use high-volume platform events to publish and process millions of events efficiently and to scale your event-based apps. Before API 45.0 Standard Events are available and after 45.0 API the custom events are High Volume be default</a:t>
            </a:r>
            <a:endParaRPr lang="en-IN" dirty="0"/>
          </a:p>
        </p:txBody>
      </p:sp>
      <p:sp>
        <p:nvSpPr>
          <p:cNvPr id="4" name="Slide Number Placeholder 3">
            <a:extLst>
              <a:ext uri="{FF2B5EF4-FFF2-40B4-BE49-F238E27FC236}">
                <a16:creationId xmlns:a16="http://schemas.microsoft.com/office/drawing/2014/main" id="{9AE62C8C-F9FF-4395-8A44-1CC1EFA1E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113</a:t>
            </a:fld>
            <a:endParaRPr lang="en-GB"/>
          </a:p>
        </p:txBody>
      </p:sp>
    </p:spTree>
    <p:extLst>
      <p:ext uri="{BB962C8B-B14F-4D97-AF65-F5344CB8AC3E}">
        <p14:creationId xmlns:p14="http://schemas.microsoft.com/office/powerpoint/2010/main" val="41587636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6979-4657-4997-BEF2-98A2F6D2C119}"/>
              </a:ext>
            </a:extLst>
          </p:cNvPr>
          <p:cNvSpPr>
            <a:spLocks noGrp="1"/>
          </p:cNvSpPr>
          <p:nvPr>
            <p:ph type="title"/>
          </p:nvPr>
        </p:nvSpPr>
        <p:spPr>
          <a:xfrm>
            <a:off x="311700" y="246254"/>
            <a:ext cx="8520600" cy="572700"/>
          </a:xfrm>
        </p:spPr>
        <p:txBody>
          <a:bodyPr/>
          <a:lstStyle/>
          <a:p>
            <a:r>
              <a:rPr lang="en-US" dirty="0"/>
              <a:t>Hands-On we will perform</a:t>
            </a:r>
            <a:endParaRPr lang="en-IN" dirty="0"/>
          </a:p>
        </p:txBody>
      </p:sp>
      <p:sp>
        <p:nvSpPr>
          <p:cNvPr id="3" name="Text Placeholder 2">
            <a:extLst>
              <a:ext uri="{FF2B5EF4-FFF2-40B4-BE49-F238E27FC236}">
                <a16:creationId xmlns:a16="http://schemas.microsoft.com/office/drawing/2014/main" id="{304412A2-3F47-4904-8081-A0ED9BCA641E}"/>
              </a:ext>
            </a:extLst>
          </p:cNvPr>
          <p:cNvSpPr>
            <a:spLocks noGrp="1"/>
          </p:cNvSpPr>
          <p:nvPr>
            <p:ph type="body" idx="1"/>
          </p:nvPr>
        </p:nvSpPr>
        <p:spPr/>
        <p:txBody>
          <a:bodyPr/>
          <a:lstStyle/>
          <a:p>
            <a:pPr marL="476250" indent="-342900">
              <a:buFont typeface="+mj-lt"/>
              <a:buAutoNum type="arabicPeriod"/>
            </a:pPr>
            <a:r>
              <a:rPr lang="en-US" dirty="0"/>
              <a:t>Create Platform Event and Publish Using Apex Class</a:t>
            </a:r>
          </a:p>
          <a:p>
            <a:pPr marL="476250" indent="-342900">
              <a:buFont typeface="+mj-lt"/>
              <a:buAutoNum type="arabicPeriod"/>
            </a:pPr>
            <a:r>
              <a:rPr lang="en-US" dirty="0"/>
              <a:t>Publish with Process Builder</a:t>
            </a:r>
          </a:p>
          <a:p>
            <a:pPr marL="476250" indent="-342900">
              <a:buFont typeface="+mj-lt"/>
              <a:buAutoNum type="arabicPeriod"/>
            </a:pPr>
            <a:r>
              <a:rPr lang="en-US" dirty="0"/>
              <a:t>Publish Event using Salesforce API</a:t>
            </a:r>
          </a:p>
          <a:p>
            <a:pPr marL="476250" indent="-342900">
              <a:buFont typeface="+mj-lt"/>
              <a:buAutoNum type="arabicPeriod"/>
            </a:pPr>
            <a:r>
              <a:rPr lang="en-US" dirty="0"/>
              <a:t>Subscribe using Lightning Aura Component</a:t>
            </a:r>
          </a:p>
          <a:p>
            <a:pPr marL="476250" indent="-342900">
              <a:buFont typeface="+mj-lt"/>
              <a:buAutoNum type="arabicPeriod"/>
            </a:pPr>
            <a:r>
              <a:rPr lang="en-US" dirty="0"/>
              <a:t>Subscribe Standard Platform Event using Lightning Aura Component</a:t>
            </a:r>
          </a:p>
          <a:p>
            <a:pPr marL="476250" indent="-342900">
              <a:buFont typeface="+mj-lt"/>
              <a:buAutoNum type="arabicPeriod"/>
            </a:pPr>
            <a:r>
              <a:rPr lang="en-US" dirty="0"/>
              <a:t>Subscribe to </a:t>
            </a:r>
            <a:r>
              <a:rPr lang="en-US" b="1" dirty="0" err="1"/>
              <a:t>LogoutEventStream</a:t>
            </a:r>
            <a:r>
              <a:rPr lang="en-US" dirty="0"/>
              <a:t> event using apex trigger and Component</a:t>
            </a:r>
          </a:p>
          <a:p>
            <a:pPr marL="476250" indent="-342900">
              <a:buFont typeface="+mj-lt"/>
              <a:buAutoNum type="arabicPeriod"/>
            </a:pPr>
            <a:r>
              <a:rPr lang="en-US" dirty="0"/>
              <a:t>Subscribe Platform Event using Node.js</a:t>
            </a:r>
          </a:p>
          <a:p>
            <a:pPr marL="476250" indent="-342900">
              <a:buFont typeface="+mj-lt"/>
              <a:buAutoNum type="arabicPeriod"/>
            </a:pPr>
            <a:r>
              <a:rPr lang="en-US" dirty="0"/>
              <a:t>Assignment</a:t>
            </a:r>
            <a:endParaRPr lang="en-IN" dirty="0"/>
          </a:p>
        </p:txBody>
      </p:sp>
      <p:sp>
        <p:nvSpPr>
          <p:cNvPr id="4" name="Slide Number Placeholder 3">
            <a:extLst>
              <a:ext uri="{FF2B5EF4-FFF2-40B4-BE49-F238E27FC236}">
                <a16:creationId xmlns:a16="http://schemas.microsoft.com/office/drawing/2014/main" id="{64EECEF8-4F11-41C6-85D3-E6CCCB5EC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114</a:t>
            </a:fld>
            <a:endParaRPr lang="en-GB"/>
          </a:p>
        </p:txBody>
      </p:sp>
    </p:spTree>
    <p:extLst>
      <p:ext uri="{BB962C8B-B14F-4D97-AF65-F5344CB8AC3E}">
        <p14:creationId xmlns:p14="http://schemas.microsoft.com/office/powerpoint/2010/main" val="4109805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CB17-3F9F-490D-83B9-9A0E6E6B495A}"/>
              </a:ext>
            </a:extLst>
          </p:cNvPr>
          <p:cNvSpPr>
            <a:spLocks noGrp="1"/>
          </p:cNvSpPr>
          <p:nvPr>
            <p:ph type="title"/>
          </p:nvPr>
        </p:nvSpPr>
        <p:spPr>
          <a:xfrm>
            <a:off x="311700" y="168578"/>
            <a:ext cx="8520600" cy="572700"/>
          </a:xfrm>
        </p:spPr>
        <p:txBody>
          <a:bodyPr/>
          <a:lstStyle/>
          <a:p>
            <a:r>
              <a:rPr lang="en-US" dirty="0"/>
              <a:t>Create Your 1</a:t>
            </a:r>
            <a:r>
              <a:rPr lang="en-US" baseline="30000" dirty="0"/>
              <a:t>st</a:t>
            </a:r>
            <a:r>
              <a:rPr lang="en-US" dirty="0"/>
              <a:t> Platform Event</a:t>
            </a:r>
            <a:endParaRPr lang="en-IN" dirty="0"/>
          </a:p>
        </p:txBody>
      </p:sp>
      <p:sp>
        <p:nvSpPr>
          <p:cNvPr id="3" name="Text Placeholder 2">
            <a:extLst>
              <a:ext uri="{FF2B5EF4-FFF2-40B4-BE49-F238E27FC236}">
                <a16:creationId xmlns:a16="http://schemas.microsoft.com/office/drawing/2014/main" id="{552C532F-1807-4DFB-8418-76AE6F681934}"/>
              </a:ext>
            </a:extLst>
          </p:cNvPr>
          <p:cNvSpPr>
            <a:spLocks noGrp="1"/>
          </p:cNvSpPr>
          <p:nvPr>
            <p:ph type="body" idx="1"/>
          </p:nvPr>
        </p:nvSpPr>
        <p:spPr>
          <a:xfrm>
            <a:off x="311700" y="918558"/>
            <a:ext cx="8520600" cy="3416400"/>
          </a:xfrm>
        </p:spPr>
        <p:txBody>
          <a:bodyPr/>
          <a:lstStyle/>
          <a:p>
            <a:pPr marL="476250" indent="-342900">
              <a:buFont typeface="+mj-lt"/>
              <a:buAutoNum type="arabicPeriod"/>
            </a:pPr>
            <a:r>
              <a:rPr lang="en-US" dirty="0"/>
              <a:t>Platform Event always ends with __e instead of __c</a:t>
            </a:r>
          </a:p>
          <a:p>
            <a:pPr marL="476250" indent="-342900">
              <a:buFont typeface="+mj-lt"/>
              <a:buAutoNum type="arabicPeriod"/>
            </a:pPr>
            <a:r>
              <a:rPr lang="en-US" dirty="0"/>
              <a:t>Platform Event can be migrated or retrieved under Custom Object</a:t>
            </a:r>
          </a:p>
          <a:p>
            <a:pPr marL="476250" indent="-342900">
              <a:buFont typeface="+mj-lt"/>
              <a:buAutoNum type="arabicPeriod"/>
            </a:pPr>
            <a:r>
              <a:rPr lang="en-US" dirty="0"/>
              <a:t>To create platform event you must need to have Customize application permission assigned to you.</a:t>
            </a:r>
          </a:p>
          <a:p>
            <a:pPr marL="476250" indent="-342900">
              <a:buFont typeface="+mj-lt"/>
              <a:buAutoNum type="arabicPeriod"/>
            </a:pPr>
            <a:endParaRPr lang="en-IN" dirty="0"/>
          </a:p>
          <a:p>
            <a:pPr marL="476250" indent="-342900">
              <a:buFont typeface="+mj-lt"/>
              <a:buAutoNum type="arabicPeriod"/>
            </a:pPr>
            <a:endParaRPr lang="en-IN" dirty="0"/>
          </a:p>
          <a:p>
            <a:pPr marL="133350" indent="0">
              <a:buNone/>
            </a:pPr>
            <a:r>
              <a:rPr lang="en-IN" dirty="0"/>
              <a:t>Let’s do this!</a:t>
            </a:r>
            <a:endParaRPr lang="en-US" dirty="0"/>
          </a:p>
        </p:txBody>
      </p:sp>
      <p:sp>
        <p:nvSpPr>
          <p:cNvPr id="4" name="Slide Number Placeholder 3">
            <a:extLst>
              <a:ext uri="{FF2B5EF4-FFF2-40B4-BE49-F238E27FC236}">
                <a16:creationId xmlns:a16="http://schemas.microsoft.com/office/drawing/2014/main" id="{D143C2BC-F065-4A95-95EB-EABFF598B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115</a:t>
            </a:fld>
            <a:endParaRPr lang="en-GB"/>
          </a:p>
        </p:txBody>
      </p:sp>
    </p:spTree>
    <p:extLst>
      <p:ext uri="{BB962C8B-B14F-4D97-AF65-F5344CB8AC3E}">
        <p14:creationId xmlns:p14="http://schemas.microsoft.com/office/powerpoint/2010/main" val="20242825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F06-349B-49B1-9A45-CF9800C0037D}"/>
              </a:ext>
            </a:extLst>
          </p:cNvPr>
          <p:cNvSpPr>
            <a:spLocks noGrp="1"/>
          </p:cNvSpPr>
          <p:nvPr>
            <p:ph type="title"/>
          </p:nvPr>
        </p:nvSpPr>
        <p:spPr>
          <a:xfrm>
            <a:off x="311700" y="303257"/>
            <a:ext cx="8520600" cy="572700"/>
          </a:xfrm>
        </p:spPr>
        <p:txBody>
          <a:bodyPr/>
          <a:lstStyle/>
          <a:p>
            <a:r>
              <a:rPr lang="en-US" sz="2400" dirty="0"/>
              <a:t>Publish &amp; Subscribe Platform Event with Process Builder</a:t>
            </a:r>
            <a:endParaRPr lang="en-IN" sz="2400" dirty="0"/>
          </a:p>
        </p:txBody>
      </p:sp>
      <p:sp>
        <p:nvSpPr>
          <p:cNvPr id="4" name="Slide Number Placeholder 3">
            <a:extLst>
              <a:ext uri="{FF2B5EF4-FFF2-40B4-BE49-F238E27FC236}">
                <a16:creationId xmlns:a16="http://schemas.microsoft.com/office/drawing/2014/main" id="{015767BB-D079-4D1F-9128-67191BC53D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116</a:t>
            </a:fld>
            <a:endParaRPr lang="en-GB"/>
          </a:p>
        </p:txBody>
      </p:sp>
      <p:pic>
        <p:nvPicPr>
          <p:cNvPr id="6" name="Picture 5">
            <a:extLst>
              <a:ext uri="{FF2B5EF4-FFF2-40B4-BE49-F238E27FC236}">
                <a16:creationId xmlns:a16="http://schemas.microsoft.com/office/drawing/2014/main" id="{DC9EC7C7-1CF7-40FA-B89D-E09EE0A8A14D}"/>
              </a:ext>
            </a:extLst>
          </p:cNvPr>
          <p:cNvPicPr>
            <a:picLocks noChangeAspect="1"/>
          </p:cNvPicPr>
          <p:nvPr/>
        </p:nvPicPr>
        <p:blipFill>
          <a:blip r:embed="rId2"/>
          <a:stretch>
            <a:fillRect/>
          </a:stretch>
        </p:blipFill>
        <p:spPr>
          <a:xfrm>
            <a:off x="548700" y="1159407"/>
            <a:ext cx="7605823" cy="3539068"/>
          </a:xfrm>
          <a:prstGeom prst="rect">
            <a:avLst/>
          </a:prstGeom>
        </p:spPr>
      </p:pic>
    </p:spTree>
    <p:extLst>
      <p:ext uri="{BB962C8B-B14F-4D97-AF65-F5344CB8AC3E}">
        <p14:creationId xmlns:p14="http://schemas.microsoft.com/office/powerpoint/2010/main" val="16480179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BF8B-0FC7-4A17-8CF0-14DF7ADCFAEE}"/>
              </a:ext>
            </a:extLst>
          </p:cNvPr>
          <p:cNvSpPr>
            <a:spLocks noGrp="1"/>
          </p:cNvSpPr>
          <p:nvPr>
            <p:ph type="title"/>
          </p:nvPr>
        </p:nvSpPr>
        <p:spPr>
          <a:xfrm>
            <a:off x="311700" y="246254"/>
            <a:ext cx="8520600" cy="572700"/>
          </a:xfrm>
        </p:spPr>
        <p:txBody>
          <a:bodyPr/>
          <a:lstStyle/>
          <a:p>
            <a:r>
              <a:rPr lang="en-US" dirty="0"/>
              <a:t>Use Case</a:t>
            </a:r>
            <a:endParaRPr lang="en-IN" dirty="0"/>
          </a:p>
        </p:txBody>
      </p:sp>
      <p:sp>
        <p:nvSpPr>
          <p:cNvPr id="3" name="Text Placeholder 2">
            <a:extLst>
              <a:ext uri="{FF2B5EF4-FFF2-40B4-BE49-F238E27FC236}">
                <a16:creationId xmlns:a16="http://schemas.microsoft.com/office/drawing/2014/main" id="{C3717636-8E6C-40FB-B79A-8DEBF11613AC}"/>
              </a:ext>
            </a:extLst>
          </p:cNvPr>
          <p:cNvSpPr>
            <a:spLocks noGrp="1"/>
          </p:cNvSpPr>
          <p:nvPr>
            <p:ph type="body" idx="1"/>
          </p:nvPr>
        </p:nvSpPr>
        <p:spPr>
          <a:xfrm>
            <a:off x="311700" y="1095768"/>
            <a:ext cx="8520600" cy="3416400"/>
          </a:xfrm>
        </p:spPr>
        <p:txBody>
          <a:bodyPr/>
          <a:lstStyle/>
          <a:p>
            <a:pPr marL="476250" indent="-342900">
              <a:buFont typeface="+mj-lt"/>
              <a:buAutoNum type="arabicPeriod"/>
            </a:pPr>
            <a:r>
              <a:rPr lang="en-US" dirty="0"/>
              <a:t>When an Account record is created then publish the platform using Process Builder.</a:t>
            </a:r>
          </a:p>
          <a:p>
            <a:pPr marL="476250" indent="-342900">
              <a:buFont typeface="+mj-lt"/>
              <a:buAutoNum type="arabicPeriod"/>
            </a:pPr>
            <a:r>
              <a:rPr lang="en-US" dirty="0"/>
              <a:t>When Platform Event is published then subscribe using Process Builder.</a:t>
            </a:r>
          </a:p>
          <a:p>
            <a:pPr marL="476250" indent="-342900">
              <a:buFont typeface="+mj-lt"/>
              <a:buAutoNum type="arabicPeriod"/>
            </a:pPr>
            <a:r>
              <a:rPr lang="en-US" dirty="0"/>
              <a:t>Update the account description with some static text and also do a chatter post.</a:t>
            </a:r>
          </a:p>
          <a:p>
            <a:pPr marL="133350" indent="0">
              <a:buNone/>
            </a:pPr>
            <a:endParaRPr lang="en-IN" dirty="0"/>
          </a:p>
        </p:txBody>
      </p:sp>
      <p:sp>
        <p:nvSpPr>
          <p:cNvPr id="4" name="Slide Number Placeholder 3">
            <a:extLst>
              <a:ext uri="{FF2B5EF4-FFF2-40B4-BE49-F238E27FC236}">
                <a16:creationId xmlns:a16="http://schemas.microsoft.com/office/drawing/2014/main" id="{A3049CEF-C3E8-4C65-AFF3-A1D18744D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117</a:t>
            </a:fld>
            <a:endParaRPr lang="en-GB"/>
          </a:p>
        </p:txBody>
      </p:sp>
    </p:spTree>
    <p:extLst>
      <p:ext uri="{BB962C8B-B14F-4D97-AF65-F5344CB8AC3E}">
        <p14:creationId xmlns:p14="http://schemas.microsoft.com/office/powerpoint/2010/main" val="5079707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316C-BAA6-411B-AC20-EA07312FAC7A}"/>
              </a:ext>
            </a:extLst>
          </p:cNvPr>
          <p:cNvSpPr>
            <a:spLocks noGrp="1"/>
          </p:cNvSpPr>
          <p:nvPr>
            <p:ph type="title"/>
          </p:nvPr>
        </p:nvSpPr>
        <p:spPr>
          <a:xfrm>
            <a:off x="311700" y="246254"/>
            <a:ext cx="8520600" cy="572700"/>
          </a:xfrm>
        </p:spPr>
        <p:txBody>
          <a:bodyPr/>
          <a:lstStyle/>
          <a:p>
            <a:r>
              <a:rPr lang="en-US" dirty="0"/>
              <a:t>Publish Event using Salesforce API</a:t>
            </a:r>
            <a:endParaRPr lang="en-IN" dirty="0"/>
          </a:p>
        </p:txBody>
      </p:sp>
      <p:sp>
        <p:nvSpPr>
          <p:cNvPr id="3" name="Text Placeholder 2">
            <a:extLst>
              <a:ext uri="{FF2B5EF4-FFF2-40B4-BE49-F238E27FC236}">
                <a16:creationId xmlns:a16="http://schemas.microsoft.com/office/drawing/2014/main" id="{03413FF6-9003-4FAF-A78F-0532C00A3EFA}"/>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Login to workbench </a:t>
            </a:r>
          </a:p>
          <a:p>
            <a:pPr marL="476250" indent="-342900">
              <a:buFont typeface="+mj-lt"/>
              <a:buAutoNum type="arabicPeriod"/>
            </a:pPr>
            <a:r>
              <a:rPr lang="en-US" dirty="0"/>
              <a:t>Go to Utilities -&gt; Rest Explorer </a:t>
            </a:r>
          </a:p>
          <a:p>
            <a:pPr marL="476250" indent="-342900">
              <a:buFont typeface="+mj-lt"/>
              <a:buAutoNum type="arabicPeriod"/>
            </a:pPr>
            <a:r>
              <a:rPr lang="en-US" dirty="0"/>
              <a:t>Create The record of Test Event using Post Method</a:t>
            </a:r>
          </a:p>
          <a:p>
            <a:pPr marL="476250" indent="-342900">
              <a:buFont typeface="+mj-lt"/>
              <a:buAutoNum type="arabicPeriod"/>
            </a:pPr>
            <a:endParaRPr lang="en-US" dirty="0"/>
          </a:p>
          <a:p>
            <a:pPr marL="133350" indent="0">
              <a:buNone/>
            </a:pPr>
            <a:r>
              <a:rPr lang="en-US" dirty="0"/>
              <a:t>Sample Request Body</a:t>
            </a:r>
          </a:p>
          <a:p>
            <a:pPr marL="133350" indent="0">
              <a:buNone/>
            </a:pPr>
            <a:endParaRPr lang="en-US" dirty="0"/>
          </a:p>
          <a:p>
            <a:pPr marL="133350" indent="0">
              <a:buNone/>
            </a:pPr>
            <a:r>
              <a:rPr lang="en-US" dirty="0"/>
              <a:t>{</a:t>
            </a:r>
          </a:p>
          <a:p>
            <a:pPr marL="133350" indent="0">
              <a:buNone/>
            </a:pPr>
            <a:r>
              <a:rPr lang="en-US" dirty="0"/>
              <a:t>      “</a:t>
            </a:r>
            <a:r>
              <a:rPr lang="en-US" dirty="0" err="1"/>
              <a:t>Name__c</a:t>
            </a:r>
            <a:r>
              <a:rPr lang="en-US" dirty="0"/>
              <a:t>” : “Sample Event to Process”,</a:t>
            </a:r>
          </a:p>
          <a:p>
            <a:pPr marL="133350" indent="0">
              <a:buNone/>
            </a:pPr>
            <a:r>
              <a:rPr lang="en-US" dirty="0"/>
              <a:t>      “</a:t>
            </a:r>
            <a:r>
              <a:rPr lang="en-US" dirty="0" err="1"/>
              <a:t>Account_Id__c</a:t>
            </a:r>
            <a:r>
              <a:rPr lang="en-US" dirty="0"/>
              <a:t>” : “”</a:t>
            </a:r>
          </a:p>
          <a:p>
            <a:pPr marL="133350" indent="0">
              <a:buNone/>
            </a:pPr>
            <a:r>
              <a:rPr lang="en-US" dirty="0"/>
              <a:t>}</a:t>
            </a:r>
            <a:endParaRPr lang="en-IN" dirty="0"/>
          </a:p>
        </p:txBody>
      </p:sp>
      <p:sp>
        <p:nvSpPr>
          <p:cNvPr id="4" name="Slide Number Placeholder 3">
            <a:extLst>
              <a:ext uri="{FF2B5EF4-FFF2-40B4-BE49-F238E27FC236}">
                <a16:creationId xmlns:a16="http://schemas.microsoft.com/office/drawing/2014/main" id="{E68BC246-DDF4-4533-83CE-D02F5E32B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118</a:t>
            </a:fld>
            <a:endParaRPr lang="en-GB"/>
          </a:p>
        </p:txBody>
      </p:sp>
    </p:spTree>
    <p:extLst>
      <p:ext uri="{BB962C8B-B14F-4D97-AF65-F5344CB8AC3E}">
        <p14:creationId xmlns:p14="http://schemas.microsoft.com/office/powerpoint/2010/main" val="3971027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0516-ABEF-4792-BCB7-018658406FA4}"/>
              </a:ext>
            </a:extLst>
          </p:cNvPr>
          <p:cNvSpPr>
            <a:spLocks noGrp="1"/>
          </p:cNvSpPr>
          <p:nvPr>
            <p:ph type="title"/>
          </p:nvPr>
        </p:nvSpPr>
        <p:spPr>
          <a:xfrm>
            <a:off x="311700" y="288275"/>
            <a:ext cx="8520600" cy="572700"/>
          </a:xfrm>
        </p:spPr>
        <p:txBody>
          <a:bodyPr/>
          <a:lstStyle/>
          <a:p>
            <a:r>
              <a:rPr lang="en-US" dirty="0"/>
              <a:t>Subscribe PE using Lightning Aura Component</a:t>
            </a:r>
            <a:endParaRPr lang="en-IN" dirty="0"/>
          </a:p>
        </p:txBody>
      </p:sp>
      <p:sp>
        <p:nvSpPr>
          <p:cNvPr id="3" name="Text Placeholder 2">
            <a:extLst>
              <a:ext uri="{FF2B5EF4-FFF2-40B4-BE49-F238E27FC236}">
                <a16:creationId xmlns:a16="http://schemas.microsoft.com/office/drawing/2014/main" id="{E6B9F817-7191-438E-B552-0F74BD0ADA62}"/>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To Subscribe the Platform event using Aura Component we need to use </a:t>
            </a:r>
            <a:r>
              <a:rPr lang="en-US" dirty="0" err="1"/>
              <a:t>empApi</a:t>
            </a:r>
            <a:r>
              <a:rPr lang="en-US" dirty="0"/>
              <a:t> and </a:t>
            </a:r>
            <a:r>
              <a:rPr lang="en-US" dirty="0" err="1"/>
              <a:t>empApi</a:t>
            </a:r>
            <a:r>
              <a:rPr lang="en-US" dirty="0"/>
              <a:t> have inbuilt methods to subscribe and unsubscribe the Event. </a:t>
            </a:r>
          </a:p>
          <a:p>
            <a:pPr marL="476250" indent="-342900">
              <a:buFont typeface="+mj-lt"/>
              <a:buAutoNum type="arabicPeriod"/>
            </a:pPr>
            <a:r>
              <a:rPr lang="en-US" b="1" dirty="0"/>
              <a:t>&lt;</a:t>
            </a:r>
            <a:r>
              <a:rPr lang="en-US" b="1" dirty="0" err="1"/>
              <a:t>lightning:empApi</a:t>
            </a:r>
            <a:r>
              <a:rPr lang="en-US" b="1" dirty="0"/>
              <a:t> </a:t>
            </a:r>
            <a:r>
              <a:rPr lang="en-US" b="1" dirty="0" err="1"/>
              <a:t>aura:id</a:t>
            </a:r>
            <a:r>
              <a:rPr lang="en-US" b="1" dirty="0"/>
              <a:t>="</a:t>
            </a:r>
            <a:r>
              <a:rPr lang="en-US" b="1" dirty="0" err="1"/>
              <a:t>empApi</a:t>
            </a:r>
            <a:r>
              <a:rPr lang="en-US" b="1" dirty="0"/>
              <a:t>" /&gt;</a:t>
            </a:r>
          </a:p>
          <a:p>
            <a:pPr marL="476250" indent="-342900">
              <a:buFont typeface="+mj-lt"/>
              <a:buAutoNum type="arabicPeriod"/>
            </a:pPr>
            <a:endParaRPr lang="en-US" b="1" dirty="0"/>
          </a:p>
          <a:p>
            <a:pPr marL="133350" indent="0">
              <a:buNone/>
            </a:pPr>
            <a:r>
              <a:rPr lang="en-IN" b="1" dirty="0" err="1">
                <a:highlight>
                  <a:srgbClr val="FFFF00"/>
                </a:highlight>
              </a:rPr>
              <a:t>empApi</a:t>
            </a:r>
            <a:r>
              <a:rPr lang="en-IN" dirty="0" err="1">
                <a:highlight>
                  <a:srgbClr val="FFFF00"/>
                </a:highlight>
              </a:rPr>
              <a:t>.subscribe</a:t>
            </a:r>
            <a:r>
              <a:rPr lang="en-IN" dirty="0">
                <a:highlight>
                  <a:srgbClr val="FFFF00"/>
                </a:highlight>
              </a:rPr>
              <a:t>(channel, </a:t>
            </a:r>
            <a:r>
              <a:rPr lang="en-IN" dirty="0" err="1">
                <a:highlight>
                  <a:srgbClr val="FFFF00"/>
                </a:highlight>
              </a:rPr>
              <a:t>replayId</a:t>
            </a:r>
            <a:r>
              <a:rPr lang="en-IN" dirty="0">
                <a:highlight>
                  <a:srgbClr val="FFFF00"/>
                </a:highlight>
              </a:rPr>
              <a:t>, $</a:t>
            </a:r>
            <a:r>
              <a:rPr lang="en-IN" dirty="0" err="1">
                <a:highlight>
                  <a:srgbClr val="FFFF00"/>
                </a:highlight>
              </a:rPr>
              <a:t>A.getCallback</a:t>
            </a:r>
            <a:r>
              <a:rPr lang="en-IN" dirty="0">
                <a:highlight>
                  <a:srgbClr val="FFFF00"/>
                </a:highlight>
              </a:rPr>
              <a:t>(</a:t>
            </a:r>
            <a:r>
              <a:rPr lang="en-IN" dirty="0" err="1">
                <a:highlight>
                  <a:srgbClr val="FFFF00"/>
                </a:highlight>
              </a:rPr>
              <a:t>eventReceived</a:t>
            </a:r>
            <a:r>
              <a:rPr lang="en-IN" dirty="0">
                <a:highlight>
                  <a:srgbClr val="FFFF00"/>
                </a:highlight>
              </a:rPr>
              <a:t> =&gt; {</a:t>
            </a:r>
          </a:p>
          <a:p>
            <a:pPr marL="133350" indent="0">
              <a:buNone/>
            </a:pPr>
            <a:r>
              <a:rPr lang="en-IN" dirty="0">
                <a:highlight>
                  <a:srgbClr val="FFFF00"/>
                </a:highlight>
              </a:rPr>
              <a:t>            console.log('Received event ', </a:t>
            </a:r>
            <a:r>
              <a:rPr lang="en-IN" dirty="0" err="1">
                <a:highlight>
                  <a:srgbClr val="FFFF00"/>
                </a:highlight>
              </a:rPr>
              <a:t>JSON.stringify</a:t>
            </a:r>
            <a:r>
              <a:rPr lang="en-IN" dirty="0">
                <a:highlight>
                  <a:srgbClr val="FFFF00"/>
                </a:highlight>
              </a:rPr>
              <a:t>(</a:t>
            </a:r>
            <a:r>
              <a:rPr lang="en-IN" dirty="0" err="1">
                <a:highlight>
                  <a:srgbClr val="FFFF00"/>
                </a:highlight>
              </a:rPr>
              <a:t>eventReceived</a:t>
            </a:r>
            <a:r>
              <a:rPr lang="en-IN" dirty="0">
                <a:highlight>
                  <a:srgbClr val="FFFF00"/>
                </a:highlight>
              </a:rPr>
              <a:t>));</a:t>
            </a:r>
          </a:p>
          <a:p>
            <a:pPr marL="133350" indent="0">
              <a:buNone/>
            </a:pPr>
            <a:r>
              <a:rPr lang="en-IN" dirty="0">
                <a:highlight>
                  <a:srgbClr val="FFFF00"/>
                </a:highlight>
              </a:rPr>
              <a:t>}))</a:t>
            </a:r>
          </a:p>
          <a:p>
            <a:pPr marL="133350" indent="0">
              <a:buNone/>
            </a:pPr>
            <a:endParaRPr lang="en-IN" dirty="0">
              <a:highlight>
                <a:srgbClr val="FFFF00"/>
              </a:highlight>
            </a:endParaRPr>
          </a:p>
          <a:p>
            <a:pPr marL="133350" indent="0">
              <a:buNone/>
            </a:pPr>
            <a:r>
              <a:rPr lang="en-IN" b="1" dirty="0" err="1">
                <a:solidFill>
                  <a:srgbClr val="FF0000"/>
                </a:solidFill>
              </a:rPr>
              <a:t>empApi</a:t>
            </a:r>
            <a:r>
              <a:rPr lang="en-IN" dirty="0" err="1">
                <a:solidFill>
                  <a:srgbClr val="FF0000"/>
                </a:solidFill>
              </a:rPr>
              <a:t>.unsubscribe</a:t>
            </a:r>
            <a:r>
              <a:rPr lang="en-IN" dirty="0">
                <a:solidFill>
                  <a:srgbClr val="FF0000"/>
                </a:solidFill>
              </a:rPr>
              <a:t>(subscription, $</a:t>
            </a:r>
            <a:r>
              <a:rPr lang="en-IN" dirty="0" err="1">
                <a:solidFill>
                  <a:srgbClr val="FF0000"/>
                </a:solidFill>
              </a:rPr>
              <a:t>A.getCallback</a:t>
            </a:r>
            <a:r>
              <a:rPr lang="en-IN" dirty="0">
                <a:solidFill>
                  <a:srgbClr val="FF0000"/>
                </a:solidFill>
              </a:rPr>
              <a:t>(unsubscribed =&gt; {</a:t>
            </a:r>
          </a:p>
          <a:p>
            <a:pPr marL="133350" indent="0">
              <a:buNone/>
            </a:pPr>
            <a:r>
              <a:rPr lang="en-IN" dirty="0">
                <a:solidFill>
                  <a:srgbClr val="FF0000"/>
                </a:solidFill>
              </a:rPr>
              <a:t>          console.log('Unsubscribed from channel '+ </a:t>
            </a:r>
            <a:r>
              <a:rPr lang="en-IN" dirty="0" err="1">
                <a:solidFill>
                  <a:srgbClr val="FF0000"/>
                </a:solidFill>
              </a:rPr>
              <a:t>unsubscribed.subscription</a:t>
            </a:r>
            <a:r>
              <a:rPr lang="en-IN" dirty="0">
                <a:solidFill>
                  <a:srgbClr val="FF0000"/>
                </a:solidFill>
              </a:rPr>
              <a:t>);</a:t>
            </a:r>
          </a:p>
          <a:p>
            <a:pPr marL="133350" indent="0">
              <a:buNone/>
            </a:pPr>
            <a:r>
              <a:rPr lang="en-IN" dirty="0">
                <a:solidFill>
                  <a:srgbClr val="FF0000"/>
                </a:solidFill>
              </a:rPr>
              <a:t>}));</a:t>
            </a:r>
          </a:p>
        </p:txBody>
      </p:sp>
      <p:sp>
        <p:nvSpPr>
          <p:cNvPr id="4" name="Slide Number Placeholder 3">
            <a:extLst>
              <a:ext uri="{FF2B5EF4-FFF2-40B4-BE49-F238E27FC236}">
                <a16:creationId xmlns:a16="http://schemas.microsoft.com/office/drawing/2014/main" id="{1AE4E490-CC30-44CF-AFE3-8EFE8461AF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119</a:t>
            </a:fld>
            <a:endParaRPr lang="en-GB"/>
          </a:p>
        </p:txBody>
      </p:sp>
    </p:spTree>
    <p:extLst>
      <p:ext uri="{BB962C8B-B14F-4D97-AF65-F5344CB8AC3E}">
        <p14:creationId xmlns:p14="http://schemas.microsoft.com/office/powerpoint/2010/main" val="35122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323C-DB29-47FF-A37E-253332EFC6E3}"/>
              </a:ext>
            </a:extLst>
          </p:cNvPr>
          <p:cNvSpPr>
            <a:spLocks noGrp="1"/>
          </p:cNvSpPr>
          <p:nvPr>
            <p:ph type="title"/>
          </p:nvPr>
        </p:nvSpPr>
        <p:spPr>
          <a:xfrm>
            <a:off x="311700" y="246254"/>
            <a:ext cx="8520600" cy="572700"/>
          </a:xfrm>
        </p:spPr>
        <p:txBody>
          <a:bodyPr/>
          <a:lstStyle/>
          <a:p>
            <a:r>
              <a:rPr lang="en-US" dirty="0"/>
              <a:t>Use Cases for connected application - SFDC</a:t>
            </a:r>
            <a:endParaRPr lang="en-IN" dirty="0"/>
          </a:p>
        </p:txBody>
      </p:sp>
      <p:sp>
        <p:nvSpPr>
          <p:cNvPr id="3" name="Text Placeholder 2">
            <a:extLst>
              <a:ext uri="{FF2B5EF4-FFF2-40B4-BE49-F238E27FC236}">
                <a16:creationId xmlns:a16="http://schemas.microsoft.com/office/drawing/2014/main" id="{CB9048DD-0707-454F-BBF4-035BFD35B093}"/>
              </a:ext>
            </a:extLst>
          </p:cNvPr>
          <p:cNvSpPr>
            <a:spLocks noGrp="1"/>
          </p:cNvSpPr>
          <p:nvPr>
            <p:ph type="body" idx="1"/>
          </p:nvPr>
        </p:nvSpPr>
        <p:spPr/>
        <p:txBody>
          <a:bodyPr/>
          <a:lstStyle/>
          <a:p>
            <a:pPr>
              <a:buFont typeface="Wingdings" panose="05000000000000000000" pitchFamily="2" charset="2"/>
              <a:buChar char="v"/>
            </a:pPr>
            <a:r>
              <a:rPr lang="en-US" dirty="0"/>
              <a:t>Access Salesforce Data</a:t>
            </a:r>
          </a:p>
          <a:p>
            <a:pPr>
              <a:buFont typeface="Wingdings" panose="05000000000000000000" pitchFamily="2" charset="2"/>
              <a:buChar char="v"/>
            </a:pPr>
            <a:r>
              <a:rPr lang="en-US" dirty="0"/>
              <a:t>Enable Single Sign on to your Salesforce Environment</a:t>
            </a:r>
          </a:p>
          <a:p>
            <a:pPr>
              <a:buFont typeface="Wingdings" panose="05000000000000000000" pitchFamily="2" charset="2"/>
              <a:buChar char="v"/>
            </a:pPr>
            <a:r>
              <a:rPr lang="en-US" dirty="0"/>
              <a:t>Manage access to third party application</a:t>
            </a:r>
          </a:p>
          <a:p>
            <a:pPr>
              <a:buFont typeface="Wingdings" panose="05000000000000000000" pitchFamily="2" charset="2"/>
              <a:buChar char="v"/>
            </a:pPr>
            <a:r>
              <a:rPr lang="en-US" dirty="0"/>
              <a:t>Provide Authorization for External API Gateways</a:t>
            </a:r>
          </a:p>
          <a:p>
            <a:pPr>
              <a:buFont typeface="Wingdings" panose="05000000000000000000" pitchFamily="2" charset="2"/>
              <a:buChar char="v"/>
            </a:pPr>
            <a:endParaRPr lang="en-US" dirty="0"/>
          </a:p>
        </p:txBody>
      </p:sp>
      <p:sp>
        <p:nvSpPr>
          <p:cNvPr id="4" name="Slide Number Placeholder 3">
            <a:extLst>
              <a:ext uri="{FF2B5EF4-FFF2-40B4-BE49-F238E27FC236}">
                <a16:creationId xmlns:a16="http://schemas.microsoft.com/office/drawing/2014/main" id="{949DF90F-9AE6-4886-AED1-D31369A7F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extLst>
      <p:ext uri="{BB962C8B-B14F-4D97-AF65-F5344CB8AC3E}">
        <p14:creationId xmlns:p14="http://schemas.microsoft.com/office/powerpoint/2010/main" val="637699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D607-0199-498B-B62E-11B61AB6D0F3}"/>
              </a:ext>
            </a:extLst>
          </p:cNvPr>
          <p:cNvSpPr>
            <a:spLocks noGrp="1"/>
          </p:cNvSpPr>
          <p:nvPr>
            <p:ph type="title"/>
          </p:nvPr>
        </p:nvSpPr>
        <p:spPr>
          <a:xfrm>
            <a:off x="311700" y="246254"/>
            <a:ext cx="8520600" cy="572700"/>
          </a:xfrm>
        </p:spPr>
        <p:txBody>
          <a:bodyPr/>
          <a:lstStyle/>
          <a:p>
            <a:r>
              <a:rPr lang="en-US" dirty="0"/>
              <a:t>Steps</a:t>
            </a:r>
            <a:endParaRPr lang="en-IN" dirty="0"/>
          </a:p>
        </p:txBody>
      </p:sp>
      <p:sp>
        <p:nvSpPr>
          <p:cNvPr id="3" name="Text Placeholder 2">
            <a:extLst>
              <a:ext uri="{FF2B5EF4-FFF2-40B4-BE49-F238E27FC236}">
                <a16:creationId xmlns:a16="http://schemas.microsoft.com/office/drawing/2014/main" id="{F498E3B5-627B-47C3-B885-669356D2E6F4}"/>
              </a:ext>
            </a:extLst>
          </p:cNvPr>
          <p:cNvSpPr>
            <a:spLocks noGrp="1"/>
          </p:cNvSpPr>
          <p:nvPr>
            <p:ph type="body" idx="1"/>
          </p:nvPr>
        </p:nvSpPr>
        <p:spPr/>
        <p:txBody>
          <a:bodyPr/>
          <a:lstStyle/>
          <a:p>
            <a:pPr marL="476250" indent="-342900">
              <a:buFont typeface="+mj-lt"/>
              <a:buAutoNum type="arabicPeriod"/>
            </a:pPr>
            <a:r>
              <a:rPr lang="en-US" dirty="0"/>
              <a:t>Use &lt;</a:t>
            </a:r>
            <a:r>
              <a:rPr lang="en-US" dirty="0" err="1"/>
              <a:t>lightning:empApi</a:t>
            </a:r>
            <a:r>
              <a:rPr lang="en-US" dirty="0"/>
              <a:t> </a:t>
            </a:r>
            <a:r>
              <a:rPr lang="en-US" dirty="0" err="1"/>
              <a:t>aura:id</a:t>
            </a:r>
            <a:r>
              <a:rPr lang="en-US" dirty="0"/>
              <a:t>="</a:t>
            </a:r>
            <a:r>
              <a:rPr lang="en-US" dirty="0" err="1"/>
              <a:t>empApi</a:t>
            </a:r>
            <a:r>
              <a:rPr lang="en-US" dirty="0"/>
              <a:t>" /&gt; in your component</a:t>
            </a:r>
          </a:p>
          <a:p>
            <a:pPr marL="476250" indent="-342900">
              <a:buFont typeface="+mj-lt"/>
              <a:buAutoNum type="arabicPeriod"/>
            </a:pPr>
            <a:r>
              <a:rPr lang="en-IN" dirty="0"/>
              <a:t>Find your </a:t>
            </a:r>
            <a:r>
              <a:rPr lang="en-IN" dirty="0" err="1"/>
              <a:t>empApi</a:t>
            </a:r>
            <a:r>
              <a:rPr lang="en-IN" dirty="0"/>
              <a:t> in JavaScript using </a:t>
            </a:r>
            <a:r>
              <a:rPr lang="en-IN" dirty="0" err="1"/>
              <a:t>component.find</a:t>
            </a:r>
            <a:r>
              <a:rPr lang="en-IN" dirty="0"/>
              <a:t>(“</a:t>
            </a:r>
            <a:r>
              <a:rPr lang="en-IN" dirty="0" err="1"/>
              <a:t>AuraId</a:t>
            </a:r>
            <a:r>
              <a:rPr lang="en-IN" dirty="0"/>
              <a:t> Here”);</a:t>
            </a:r>
          </a:p>
          <a:p>
            <a:pPr marL="476250" indent="-342900">
              <a:buFont typeface="+mj-lt"/>
              <a:buAutoNum type="arabicPeriod"/>
            </a:pPr>
            <a:r>
              <a:rPr lang="en-IN" dirty="0"/>
              <a:t>On the Button Click Call Subscribe and </a:t>
            </a:r>
            <a:r>
              <a:rPr lang="en-IN" dirty="0" err="1"/>
              <a:t>UnSunscribe</a:t>
            </a:r>
            <a:r>
              <a:rPr lang="en-IN" dirty="0"/>
              <a:t> method.</a:t>
            </a:r>
          </a:p>
        </p:txBody>
      </p:sp>
      <p:sp>
        <p:nvSpPr>
          <p:cNvPr id="4" name="Slide Number Placeholder 3">
            <a:extLst>
              <a:ext uri="{FF2B5EF4-FFF2-40B4-BE49-F238E27FC236}">
                <a16:creationId xmlns:a16="http://schemas.microsoft.com/office/drawing/2014/main" id="{E44264A5-3E33-4471-B563-05730015F6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120</a:t>
            </a:fld>
            <a:endParaRPr lang="en-GB"/>
          </a:p>
        </p:txBody>
      </p:sp>
    </p:spTree>
    <p:extLst>
      <p:ext uri="{BB962C8B-B14F-4D97-AF65-F5344CB8AC3E}">
        <p14:creationId xmlns:p14="http://schemas.microsoft.com/office/powerpoint/2010/main" val="41991198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236E-DDEB-4078-A339-76E73DA590FC}"/>
              </a:ext>
            </a:extLst>
          </p:cNvPr>
          <p:cNvSpPr>
            <a:spLocks noGrp="1"/>
          </p:cNvSpPr>
          <p:nvPr>
            <p:ph type="title"/>
          </p:nvPr>
        </p:nvSpPr>
        <p:spPr>
          <a:xfrm>
            <a:off x="311700" y="288275"/>
            <a:ext cx="8520600" cy="572700"/>
          </a:xfrm>
        </p:spPr>
        <p:txBody>
          <a:bodyPr/>
          <a:lstStyle/>
          <a:p>
            <a:r>
              <a:rPr lang="en-US" sz="1800" b="1" dirty="0"/>
              <a:t>Subscribe Standard Platform Event using Aura Component (</a:t>
            </a:r>
            <a:r>
              <a:rPr lang="en-US" sz="1800" b="1" dirty="0" err="1">
                <a:highlight>
                  <a:srgbClr val="FFFF00"/>
                </a:highlight>
              </a:rPr>
              <a:t>BatchApexErrorEvent</a:t>
            </a:r>
            <a:r>
              <a:rPr lang="en-US" sz="1800" b="1" dirty="0">
                <a:highlight>
                  <a:srgbClr val="FFFF00"/>
                </a:highlight>
              </a:rPr>
              <a:t>)</a:t>
            </a:r>
            <a:endParaRPr lang="en-IN" sz="1800" b="1" dirty="0"/>
          </a:p>
        </p:txBody>
      </p:sp>
      <p:sp>
        <p:nvSpPr>
          <p:cNvPr id="3" name="Text Placeholder 2">
            <a:extLst>
              <a:ext uri="{FF2B5EF4-FFF2-40B4-BE49-F238E27FC236}">
                <a16:creationId xmlns:a16="http://schemas.microsoft.com/office/drawing/2014/main" id="{099A4609-DF25-4D36-A686-6DF3A016A5B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Subscribe </a:t>
            </a:r>
            <a:r>
              <a:rPr lang="en-US" sz="1600" b="1" dirty="0" err="1">
                <a:highlight>
                  <a:srgbClr val="FFFF00"/>
                </a:highlight>
              </a:rPr>
              <a:t>BatchApexErrorEvent</a:t>
            </a:r>
            <a:endParaRPr lang="en-US" sz="1600" b="1" dirty="0">
              <a:highlight>
                <a:srgbClr val="FFFF00"/>
              </a:highlight>
            </a:endParaRPr>
          </a:p>
          <a:p>
            <a:pPr lvl="1">
              <a:buFont typeface="Wingdings" panose="05000000000000000000" pitchFamily="2" charset="2"/>
              <a:buChar char="v"/>
            </a:pPr>
            <a:r>
              <a:rPr lang="en-US" sz="1600" dirty="0"/>
              <a:t>Create a batch Apex and Throw the error</a:t>
            </a:r>
          </a:p>
          <a:p>
            <a:pPr lvl="1">
              <a:buFont typeface="Wingdings" panose="05000000000000000000" pitchFamily="2" charset="2"/>
              <a:buChar char="v"/>
            </a:pPr>
            <a:r>
              <a:rPr lang="en-US" sz="1600" dirty="0"/>
              <a:t>Use the component from previous lecture to subscribe the Event</a:t>
            </a:r>
          </a:p>
          <a:p>
            <a:pPr lvl="1">
              <a:buFont typeface="Wingdings" panose="05000000000000000000" pitchFamily="2" charset="2"/>
              <a:buChar char="v"/>
            </a:pPr>
            <a:r>
              <a:rPr lang="en-US" sz="1600" dirty="0"/>
              <a:t>Display the data in tabular form in the component</a:t>
            </a:r>
          </a:p>
        </p:txBody>
      </p:sp>
      <p:sp>
        <p:nvSpPr>
          <p:cNvPr id="4" name="Slide Number Placeholder 3">
            <a:extLst>
              <a:ext uri="{FF2B5EF4-FFF2-40B4-BE49-F238E27FC236}">
                <a16:creationId xmlns:a16="http://schemas.microsoft.com/office/drawing/2014/main" id="{98DB9B8A-02CD-43B4-837A-947F24313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121</a:t>
            </a:fld>
            <a:endParaRPr lang="en-GB"/>
          </a:p>
        </p:txBody>
      </p:sp>
    </p:spTree>
    <p:extLst>
      <p:ext uri="{BB962C8B-B14F-4D97-AF65-F5344CB8AC3E}">
        <p14:creationId xmlns:p14="http://schemas.microsoft.com/office/powerpoint/2010/main" val="11323060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236E-DDEB-4078-A339-76E73DA590FC}"/>
              </a:ext>
            </a:extLst>
          </p:cNvPr>
          <p:cNvSpPr>
            <a:spLocks noGrp="1"/>
          </p:cNvSpPr>
          <p:nvPr>
            <p:ph type="title"/>
          </p:nvPr>
        </p:nvSpPr>
        <p:spPr>
          <a:xfrm>
            <a:off x="311700" y="288275"/>
            <a:ext cx="8520600" cy="572700"/>
          </a:xfrm>
        </p:spPr>
        <p:txBody>
          <a:bodyPr/>
          <a:lstStyle/>
          <a:p>
            <a:r>
              <a:rPr lang="en-US" sz="1800" b="1" dirty="0"/>
              <a:t>Subscribe Standard Platform Event using Trigger (</a:t>
            </a:r>
            <a:r>
              <a:rPr lang="en-US" sz="1800" b="1" dirty="0" err="1">
                <a:highlight>
                  <a:srgbClr val="FFFF00"/>
                </a:highlight>
              </a:rPr>
              <a:t>LogoutEventStream</a:t>
            </a:r>
            <a:r>
              <a:rPr lang="en-US" sz="1800" b="1" dirty="0">
                <a:highlight>
                  <a:srgbClr val="FFFF00"/>
                </a:highlight>
              </a:rPr>
              <a:t>)</a:t>
            </a:r>
            <a:endParaRPr lang="en-IN" sz="1800" b="1" dirty="0"/>
          </a:p>
        </p:txBody>
      </p:sp>
      <p:sp>
        <p:nvSpPr>
          <p:cNvPr id="3" name="Text Placeholder 2">
            <a:extLst>
              <a:ext uri="{FF2B5EF4-FFF2-40B4-BE49-F238E27FC236}">
                <a16:creationId xmlns:a16="http://schemas.microsoft.com/office/drawing/2014/main" id="{099A4609-DF25-4D36-A686-6DF3A016A5B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sz="1400" b="1" dirty="0"/>
              <a:t>Subscribe </a:t>
            </a:r>
            <a:r>
              <a:rPr lang="en-US" sz="1400" b="1" dirty="0" err="1">
                <a:highlight>
                  <a:srgbClr val="FFFF00"/>
                </a:highlight>
              </a:rPr>
              <a:t>LogoutEventStream</a:t>
            </a:r>
            <a:endParaRPr lang="en-US" sz="1400" b="1" dirty="0">
              <a:highlight>
                <a:srgbClr val="FFFF00"/>
              </a:highlight>
            </a:endParaRPr>
          </a:p>
          <a:p>
            <a:pPr lvl="1">
              <a:buFont typeface="Wingdings" panose="05000000000000000000" pitchFamily="2" charset="2"/>
              <a:buChar char="v"/>
            </a:pPr>
            <a:r>
              <a:rPr lang="en-US" dirty="0"/>
              <a:t>Enable </a:t>
            </a:r>
            <a:r>
              <a:rPr lang="en-US" b="1" dirty="0" err="1"/>
              <a:t>LogoutEventStream</a:t>
            </a:r>
            <a:r>
              <a:rPr lang="en-US" dirty="0"/>
              <a:t> from setup</a:t>
            </a:r>
          </a:p>
          <a:p>
            <a:pPr lvl="1">
              <a:buFont typeface="Wingdings" panose="05000000000000000000" pitchFamily="2" charset="2"/>
              <a:buChar char="v"/>
            </a:pPr>
            <a:r>
              <a:rPr lang="en-US" dirty="0"/>
              <a:t>Create a Custom Object to Store the Event Details</a:t>
            </a:r>
          </a:p>
          <a:p>
            <a:pPr lvl="1">
              <a:buFont typeface="Wingdings" panose="05000000000000000000" pitchFamily="2" charset="2"/>
              <a:buChar char="v"/>
            </a:pPr>
            <a:r>
              <a:rPr lang="en-US" dirty="0"/>
              <a:t>Create an Apex Trigger to Subscribe the Event</a:t>
            </a:r>
          </a:p>
          <a:p>
            <a:pPr lvl="1">
              <a:buFont typeface="Wingdings" panose="05000000000000000000" pitchFamily="2" charset="2"/>
              <a:buChar char="v"/>
            </a:pPr>
            <a:r>
              <a:rPr lang="en-US" dirty="0"/>
              <a:t>Test the Event using both Trigger and Aura Component</a:t>
            </a:r>
          </a:p>
        </p:txBody>
      </p:sp>
      <p:sp>
        <p:nvSpPr>
          <p:cNvPr id="4" name="Slide Number Placeholder 3">
            <a:extLst>
              <a:ext uri="{FF2B5EF4-FFF2-40B4-BE49-F238E27FC236}">
                <a16:creationId xmlns:a16="http://schemas.microsoft.com/office/drawing/2014/main" id="{98DB9B8A-02CD-43B4-837A-947F24313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122</a:t>
            </a:fld>
            <a:endParaRPr lang="en-GB"/>
          </a:p>
        </p:txBody>
      </p:sp>
    </p:spTree>
    <p:extLst>
      <p:ext uri="{BB962C8B-B14F-4D97-AF65-F5344CB8AC3E}">
        <p14:creationId xmlns:p14="http://schemas.microsoft.com/office/powerpoint/2010/main" val="38922816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480B-26CC-4024-99F1-EC943936B93D}"/>
              </a:ext>
            </a:extLst>
          </p:cNvPr>
          <p:cNvSpPr>
            <a:spLocks noGrp="1"/>
          </p:cNvSpPr>
          <p:nvPr>
            <p:ph type="title"/>
          </p:nvPr>
        </p:nvSpPr>
        <p:spPr>
          <a:xfrm>
            <a:off x="311700" y="288275"/>
            <a:ext cx="8520600" cy="572700"/>
          </a:xfrm>
        </p:spPr>
        <p:txBody>
          <a:bodyPr/>
          <a:lstStyle/>
          <a:p>
            <a:r>
              <a:rPr lang="en-US" sz="2000" dirty="0"/>
              <a:t>Subscribe Platform Event using Node.js</a:t>
            </a:r>
            <a:endParaRPr lang="en-IN" sz="2000" dirty="0"/>
          </a:p>
        </p:txBody>
      </p:sp>
      <p:sp>
        <p:nvSpPr>
          <p:cNvPr id="3" name="Text Placeholder 2">
            <a:extLst>
              <a:ext uri="{FF2B5EF4-FFF2-40B4-BE49-F238E27FC236}">
                <a16:creationId xmlns:a16="http://schemas.microsoft.com/office/drawing/2014/main" id="{660CE687-99D5-40CF-AEA7-0DF66BC6B10D}"/>
              </a:ext>
            </a:extLst>
          </p:cNvPr>
          <p:cNvSpPr>
            <a:spLocks noGrp="1"/>
          </p:cNvSpPr>
          <p:nvPr>
            <p:ph type="body" idx="1"/>
          </p:nvPr>
        </p:nvSpPr>
        <p:spPr>
          <a:xfrm>
            <a:off x="311700" y="860975"/>
            <a:ext cx="8520600" cy="3994249"/>
          </a:xfrm>
        </p:spPr>
        <p:txBody>
          <a:bodyPr/>
          <a:lstStyle/>
          <a:p>
            <a:pPr marL="133350" indent="0">
              <a:buNone/>
            </a:pPr>
            <a:r>
              <a:rPr lang="en-IN" sz="1200" dirty="0" err="1"/>
              <a:t>const</a:t>
            </a:r>
            <a:r>
              <a:rPr lang="en-IN" sz="1200" dirty="0"/>
              <a:t> </a:t>
            </a:r>
            <a:r>
              <a:rPr lang="en-IN" sz="1200" dirty="0" err="1"/>
              <a:t>jsforce</a:t>
            </a:r>
            <a:r>
              <a:rPr lang="en-IN" sz="1200" dirty="0"/>
              <a:t>  = require('</a:t>
            </a:r>
            <a:r>
              <a:rPr lang="en-IN" sz="1200" dirty="0" err="1"/>
              <a:t>jsforce</a:t>
            </a:r>
            <a:r>
              <a:rPr lang="en-IN" sz="1200" dirty="0"/>
              <a:t>');</a:t>
            </a:r>
          </a:p>
          <a:p>
            <a:pPr marL="133350" indent="0">
              <a:buNone/>
            </a:pPr>
            <a:r>
              <a:rPr lang="en-IN" sz="1200" dirty="0" err="1"/>
              <a:t>const</a:t>
            </a:r>
            <a:r>
              <a:rPr lang="en-IN" sz="1200" dirty="0"/>
              <a:t> username = 'amitsingh@integration.org';</a:t>
            </a:r>
          </a:p>
          <a:p>
            <a:pPr marL="133350" indent="0">
              <a:buNone/>
            </a:pPr>
            <a:r>
              <a:rPr lang="en-IN" sz="1200" dirty="0" err="1"/>
              <a:t>const</a:t>
            </a:r>
            <a:r>
              <a:rPr lang="en-IN" sz="1200" dirty="0"/>
              <a:t> password = 'Udemy@2020';</a:t>
            </a:r>
          </a:p>
          <a:p>
            <a:pPr marL="133350" indent="0">
              <a:buNone/>
            </a:pPr>
            <a:r>
              <a:rPr lang="en-IN" sz="1200" dirty="0" err="1"/>
              <a:t>const</a:t>
            </a:r>
            <a:r>
              <a:rPr lang="en-IN" sz="1200" dirty="0"/>
              <a:t> conn = new </a:t>
            </a:r>
            <a:r>
              <a:rPr lang="en-IN" sz="1200" dirty="0" err="1"/>
              <a:t>jsforce.Connection</a:t>
            </a:r>
            <a:r>
              <a:rPr lang="en-IN" sz="1200" dirty="0"/>
              <a:t>();</a:t>
            </a:r>
          </a:p>
          <a:p>
            <a:pPr marL="133350" indent="0">
              <a:buNone/>
            </a:pPr>
            <a:r>
              <a:rPr lang="en-IN" sz="1200" dirty="0" err="1"/>
              <a:t>conn.login</a:t>
            </a:r>
            <a:r>
              <a:rPr lang="en-IN" sz="1200" dirty="0"/>
              <a:t>(username, password, function(err, res) {</a:t>
            </a:r>
          </a:p>
          <a:p>
            <a:pPr marL="133350" indent="0">
              <a:buNone/>
            </a:pPr>
            <a:r>
              <a:rPr lang="en-IN" sz="1200" dirty="0"/>
              <a:t>    if (err) {</a:t>
            </a:r>
          </a:p>
          <a:p>
            <a:pPr marL="133350" indent="0">
              <a:buNone/>
            </a:pPr>
            <a:r>
              <a:rPr lang="en-IN" sz="1200" dirty="0"/>
              <a:t>        return </a:t>
            </a:r>
            <a:r>
              <a:rPr lang="en-IN" sz="1200" dirty="0" err="1"/>
              <a:t>console.error</a:t>
            </a:r>
            <a:r>
              <a:rPr lang="en-IN" sz="1200" dirty="0"/>
              <a:t>(err);</a:t>
            </a:r>
          </a:p>
          <a:p>
            <a:pPr marL="133350" indent="0">
              <a:buNone/>
            </a:pPr>
            <a:r>
              <a:rPr lang="en-IN" sz="1200" dirty="0"/>
              <a:t>    }</a:t>
            </a:r>
          </a:p>
          <a:p>
            <a:pPr marL="133350" indent="0">
              <a:buNone/>
            </a:pPr>
            <a:r>
              <a:rPr lang="en-IN" sz="1200" dirty="0"/>
              <a:t>    console.log('Authenticated ', res);</a:t>
            </a:r>
          </a:p>
          <a:p>
            <a:pPr marL="133350" indent="0">
              <a:buNone/>
            </a:pPr>
            <a:r>
              <a:rPr lang="en-IN" sz="1200" dirty="0"/>
              <a:t>    </a:t>
            </a:r>
            <a:r>
              <a:rPr lang="en-IN" sz="1200" dirty="0" err="1"/>
              <a:t>conn.streaming.topic</a:t>
            </a:r>
            <a:r>
              <a:rPr lang="en-IN" sz="1200" dirty="0">
                <a:solidFill>
                  <a:schemeClr val="tx1"/>
                </a:solidFill>
              </a:rPr>
              <a:t>("</a:t>
            </a:r>
            <a:r>
              <a:rPr lang="en-IN" sz="1200" dirty="0">
                <a:solidFill>
                  <a:schemeClr val="tx1"/>
                </a:solidFill>
                <a:highlight>
                  <a:srgbClr val="FFFF00"/>
                </a:highlight>
              </a:rPr>
              <a:t>/event/</a:t>
            </a:r>
            <a:r>
              <a:rPr lang="en-IN" sz="1200" dirty="0" err="1">
                <a:solidFill>
                  <a:schemeClr val="tx1"/>
                </a:solidFill>
                <a:highlight>
                  <a:srgbClr val="FFFF00"/>
                </a:highlight>
              </a:rPr>
              <a:t>BatchApexErrorEvent</a:t>
            </a:r>
            <a:r>
              <a:rPr lang="en-IN" sz="1200" dirty="0"/>
              <a:t>").subscribe(function(message) {</a:t>
            </a:r>
          </a:p>
          <a:p>
            <a:pPr marL="133350" indent="0">
              <a:buNone/>
            </a:pPr>
            <a:r>
              <a:rPr lang="en-IN" sz="1200" dirty="0"/>
              <a:t>            console.log('Event Type : ' + </a:t>
            </a:r>
            <a:r>
              <a:rPr lang="en-IN" sz="1200" dirty="0" err="1"/>
              <a:t>message.event.type</a:t>
            </a:r>
            <a:r>
              <a:rPr lang="en-IN" sz="1200" dirty="0"/>
              <a:t>);</a:t>
            </a:r>
          </a:p>
          <a:p>
            <a:pPr marL="133350" indent="0">
              <a:buNone/>
            </a:pPr>
            <a:r>
              <a:rPr lang="en-IN" sz="1200" dirty="0"/>
              <a:t>            console.log('Event Created : ' + </a:t>
            </a:r>
            <a:r>
              <a:rPr lang="en-IN" sz="1200" dirty="0" err="1"/>
              <a:t>message.event.createdDate</a:t>
            </a:r>
            <a:r>
              <a:rPr lang="en-IN" sz="1200" dirty="0"/>
              <a:t>);</a:t>
            </a:r>
          </a:p>
          <a:p>
            <a:pPr marL="133350" indent="0">
              <a:buNone/>
            </a:pPr>
            <a:r>
              <a:rPr lang="en-IN" sz="1200" dirty="0"/>
              <a:t>            console.log('Object Id : ' + </a:t>
            </a:r>
            <a:r>
              <a:rPr lang="en-IN" sz="1200" dirty="0" err="1"/>
              <a:t>message.sobject.Id</a:t>
            </a:r>
            <a:r>
              <a:rPr lang="en-IN" sz="1200" dirty="0"/>
              <a:t>);</a:t>
            </a:r>
          </a:p>
          <a:p>
            <a:pPr marL="133350" indent="0">
              <a:buNone/>
            </a:pPr>
            <a:r>
              <a:rPr lang="en-IN" sz="1200" dirty="0"/>
              <a:t>            console.log('Event : ' + </a:t>
            </a:r>
            <a:r>
              <a:rPr lang="en-IN" sz="1200" dirty="0" err="1"/>
              <a:t>JSON.stringify</a:t>
            </a:r>
            <a:r>
              <a:rPr lang="en-IN" sz="1200" dirty="0"/>
              <a:t>(message));</a:t>
            </a:r>
          </a:p>
          <a:p>
            <a:pPr marL="133350" indent="0">
              <a:buNone/>
            </a:pPr>
            <a:r>
              <a:rPr lang="en-IN" sz="1200" dirty="0"/>
              <a:t>    });</a:t>
            </a:r>
          </a:p>
          <a:p>
            <a:pPr marL="133350" indent="0">
              <a:buNone/>
            </a:pPr>
            <a:r>
              <a:rPr lang="en-IN" sz="1200" dirty="0"/>
              <a:t>});</a:t>
            </a:r>
          </a:p>
        </p:txBody>
      </p:sp>
      <p:sp>
        <p:nvSpPr>
          <p:cNvPr id="4" name="Slide Number Placeholder 3">
            <a:extLst>
              <a:ext uri="{FF2B5EF4-FFF2-40B4-BE49-F238E27FC236}">
                <a16:creationId xmlns:a16="http://schemas.microsoft.com/office/drawing/2014/main" id="{25B17194-6526-44B3-BD94-12D46605B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123</a:t>
            </a:fld>
            <a:endParaRPr lang="en-GB"/>
          </a:p>
        </p:txBody>
      </p:sp>
    </p:spTree>
    <p:extLst>
      <p:ext uri="{BB962C8B-B14F-4D97-AF65-F5344CB8AC3E}">
        <p14:creationId xmlns:p14="http://schemas.microsoft.com/office/powerpoint/2010/main" val="21564276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53E0-FA0E-47EC-93D0-CAC0DF64749C}"/>
              </a:ext>
            </a:extLst>
          </p:cNvPr>
          <p:cNvSpPr>
            <a:spLocks noGrp="1"/>
          </p:cNvSpPr>
          <p:nvPr>
            <p:ph type="title"/>
          </p:nvPr>
        </p:nvSpPr>
        <p:spPr>
          <a:xfrm>
            <a:off x="311700" y="86683"/>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7116E350-AB66-4CB7-A54B-BB83EC1668E0}"/>
              </a:ext>
            </a:extLst>
          </p:cNvPr>
          <p:cNvSpPr>
            <a:spLocks noGrp="1"/>
          </p:cNvSpPr>
          <p:nvPr>
            <p:ph type="body" idx="1"/>
          </p:nvPr>
        </p:nvSpPr>
        <p:spPr>
          <a:xfrm>
            <a:off x="311700" y="735174"/>
            <a:ext cx="8520600" cy="4056566"/>
          </a:xfrm>
        </p:spPr>
        <p:txBody>
          <a:bodyPr/>
          <a:lstStyle/>
          <a:p>
            <a:pPr marL="476250" indent="-342900">
              <a:buFont typeface="+mj-lt"/>
              <a:buAutoNum type="arabicPeriod"/>
            </a:pPr>
            <a:r>
              <a:rPr lang="en-US" dirty="0"/>
              <a:t>Create a Platform Event and Name it “Opportunity Notification”</a:t>
            </a:r>
          </a:p>
          <a:p>
            <a:pPr marL="476250" indent="-342900">
              <a:buFont typeface="+mj-lt"/>
              <a:buAutoNum type="arabicPeriod"/>
            </a:pPr>
            <a:r>
              <a:rPr lang="en-US" dirty="0"/>
              <a:t>This platform Event will have the following fields</a:t>
            </a:r>
          </a:p>
          <a:p>
            <a:pPr lvl="1">
              <a:lnSpc>
                <a:spcPct val="100000"/>
              </a:lnSpc>
              <a:buFont typeface="Wingdings" panose="05000000000000000000" pitchFamily="2" charset="2"/>
              <a:buChar char="v"/>
            </a:pPr>
            <a:r>
              <a:rPr lang="en-US" dirty="0"/>
              <a:t>Name</a:t>
            </a:r>
          </a:p>
          <a:p>
            <a:pPr lvl="1">
              <a:lnSpc>
                <a:spcPct val="100000"/>
              </a:lnSpc>
              <a:buFont typeface="Wingdings" panose="05000000000000000000" pitchFamily="2" charset="2"/>
              <a:buChar char="v"/>
            </a:pPr>
            <a:r>
              <a:rPr lang="en-US" dirty="0"/>
              <a:t>Stage</a:t>
            </a:r>
          </a:p>
          <a:p>
            <a:pPr lvl="1">
              <a:lnSpc>
                <a:spcPct val="100000"/>
              </a:lnSpc>
              <a:buFont typeface="Wingdings" panose="05000000000000000000" pitchFamily="2" charset="2"/>
              <a:buChar char="v"/>
            </a:pPr>
            <a:r>
              <a:rPr lang="en-US" dirty="0"/>
              <a:t>Close Date</a:t>
            </a:r>
          </a:p>
          <a:p>
            <a:pPr lvl="1">
              <a:lnSpc>
                <a:spcPct val="100000"/>
              </a:lnSpc>
              <a:buFont typeface="Wingdings" panose="05000000000000000000" pitchFamily="2" charset="2"/>
              <a:buChar char="v"/>
            </a:pPr>
            <a:r>
              <a:rPr lang="en-US" dirty="0"/>
              <a:t>Amount</a:t>
            </a:r>
            <a:endParaRPr lang="en-IN" dirty="0"/>
          </a:p>
          <a:p>
            <a:pPr marL="476250" indent="-342900">
              <a:buFont typeface="+mj-lt"/>
              <a:buAutoNum type="arabicPeriod"/>
            </a:pPr>
            <a:r>
              <a:rPr lang="en-US" dirty="0"/>
              <a:t>Create a Process Builder which will Publish the Event with the above details if the Opportunity is Closed Won.</a:t>
            </a:r>
          </a:p>
          <a:p>
            <a:pPr marL="476250" indent="-342900">
              <a:buFont typeface="+mj-lt"/>
              <a:buAutoNum type="arabicPeriod"/>
            </a:pPr>
            <a:r>
              <a:rPr lang="en-US" dirty="0"/>
              <a:t>Create a LWC Component which will subscribe the Event and display the records in a table form.</a:t>
            </a:r>
          </a:p>
          <a:p>
            <a:pPr marL="476250" indent="-342900">
              <a:buFont typeface="+mj-lt"/>
              <a:buAutoNum type="arabicPeriod"/>
            </a:pPr>
            <a:r>
              <a:rPr lang="en-US" dirty="0"/>
              <a:t>Create a </a:t>
            </a:r>
            <a:r>
              <a:rPr lang="en-US" dirty="0" err="1"/>
              <a:t>js</a:t>
            </a:r>
            <a:r>
              <a:rPr lang="en-US" dirty="0"/>
              <a:t> file using Node.js and subscribe the same event published using Process Builder</a:t>
            </a:r>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E7B6F4AB-5936-4FF2-8D93-D2D886338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124</a:t>
            </a:fld>
            <a:endParaRPr lang="en-GB"/>
          </a:p>
        </p:txBody>
      </p:sp>
    </p:spTree>
    <p:extLst>
      <p:ext uri="{BB962C8B-B14F-4D97-AF65-F5344CB8AC3E}">
        <p14:creationId xmlns:p14="http://schemas.microsoft.com/office/powerpoint/2010/main" val="2342083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D078-61B0-4BC4-96A0-A0179FECDBFC}"/>
              </a:ext>
            </a:extLst>
          </p:cNvPr>
          <p:cNvSpPr>
            <a:spLocks noGrp="1"/>
          </p:cNvSpPr>
          <p:nvPr>
            <p:ph type="title"/>
          </p:nvPr>
        </p:nvSpPr>
        <p:spPr>
          <a:xfrm>
            <a:off x="311700" y="246254"/>
            <a:ext cx="8520600" cy="572700"/>
          </a:xfrm>
        </p:spPr>
        <p:txBody>
          <a:bodyPr/>
          <a:lstStyle/>
          <a:p>
            <a:r>
              <a:rPr lang="en-US" dirty="0"/>
              <a:t>Introduction to Change Data Capture</a:t>
            </a:r>
            <a:endParaRPr lang="en-IN" dirty="0"/>
          </a:p>
        </p:txBody>
      </p:sp>
      <p:sp>
        <p:nvSpPr>
          <p:cNvPr id="3" name="Text Placeholder 2">
            <a:extLst>
              <a:ext uri="{FF2B5EF4-FFF2-40B4-BE49-F238E27FC236}">
                <a16:creationId xmlns:a16="http://schemas.microsoft.com/office/drawing/2014/main" id="{8AE430D9-6E1D-4B27-ADE9-DAA0904CC505}"/>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b="0" i="0" dirty="0">
                <a:solidFill>
                  <a:srgbClr val="1E1E1E"/>
                </a:solidFill>
                <a:effectLst/>
                <a:latin typeface="Salesforce Sans"/>
              </a:rPr>
              <a:t>Change Data Capture is a streaming product on the Lightning Platform that enables you to efficiently integrate your Salesforce data with external systems.</a:t>
            </a:r>
          </a:p>
          <a:p>
            <a:pPr marL="476250" indent="-342900">
              <a:buFont typeface="+mj-lt"/>
              <a:buAutoNum type="arabicPeriod"/>
            </a:pPr>
            <a:r>
              <a:rPr lang="en-US" b="0" i="0" dirty="0">
                <a:solidFill>
                  <a:srgbClr val="1E1E1E"/>
                </a:solidFill>
                <a:effectLst/>
                <a:latin typeface="Salesforce Sans"/>
              </a:rPr>
              <a:t>With Change Data Capture, you can receive changes of Salesforce records in near-real time and synchronize corresponding records in an external data store.</a:t>
            </a:r>
          </a:p>
          <a:p>
            <a:pPr marL="476250" indent="-342900">
              <a:buFont typeface="+mj-lt"/>
              <a:buAutoNum type="arabicPeriod"/>
            </a:pPr>
            <a:r>
              <a:rPr lang="en-US" dirty="0">
                <a:solidFill>
                  <a:srgbClr val="1E1E1E"/>
                </a:solidFill>
                <a:latin typeface="Salesforce Sans"/>
              </a:rPr>
              <a:t>CDC uses event driven architecture</a:t>
            </a:r>
          </a:p>
          <a:p>
            <a:pPr marL="476250" indent="-342900">
              <a:buFont typeface="+mj-lt"/>
              <a:buAutoNum type="arabicPeriod"/>
            </a:pPr>
            <a:r>
              <a:rPr lang="en-US" dirty="0">
                <a:solidFill>
                  <a:srgbClr val="1E1E1E"/>
                </a:solidFill>
                <a:latin typeface="Salesforce Sans"/>
              </a:rPr>
              <a:t>CDC only used for record level changes</a:t>
            </a:r>
          </a:p>
          <a:p>
            <a:pPr marL="476250" indent="-342900">
              <a:buFont typeface="+mj-lt"/>
              <a:buAutoNum type="arabicPeriod"/>
            </a:pPr>
            <a:r>
              <a:rPr lang="en-US" dirty="0">
                <a:solidFill>
                  <a:srgbClr val="1E1E1E"/>
                </a:solidFill>
                <a:latin typeface="Salesforce Sans"/>
              </a:rPr>
              <a:t>CDC respects the field level security of your Salesforce Object</a:t>
            </a:r>
            <a:endParaRPr lang="en-IN" dirty="0"/>
          </a:p>
        </p:txBody>
      </p:sp>
      <p:sp>
        <p:nvSpPr>
          <p:cNvPr id="4" name="Slide Number Placeholder 3">
            <a:extLst>
              <a:ext uri="{FF2B5EF4-FFF2-40B4-BE49-F238E27FC236}">
                <a16:creationId xmlns:a16="http://schemas.microsoft.com/office/drawing/2014/main" id="{39397E61-8158-4DA9-A64B-3AD72D13CD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125</a:t>
            </a:fld>
            <a:endParaRPr lang="en-GB"/>
          </a:p>
        </p:txBody>
      </p:sp>
    </p:spTree>
    <p:extLst>
      <p:ext uri="{BB962C8B-B14F-4D97-AF65-F5344CB8AC3E}">
        <p14:creationId xmlns:p14="http://schemas.microsoft.com/office/powerpoint/2010/main" val="10433940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88DD-5504-4314-A964-D357AA12D4DA}"/>
              </a:ext>
            </a:extLst>
          </p:cNvPr>
          <p:cNvSpPr>
            <a:spLocks noGrp="1"/>
          </p:cNvSpPr>
          <p:nvPr>
            <p:ph type="title"/>
          </p:nvPr>
        </p:nvSpPr>
        <p:spPr>
          <a:xfrm>
            <a:off x="311700" y="274904"/>
            <a:ext cx="8520600" cy="572700"/>
          </a:xfrm>
        </p:spPr>
        <p:txBody>
          <a:bodyPr/>
          <a:lstStyle/>
          <a:p>
            <a:r>
              <a:rPr lang="en-US" sz="2000" dirty="0"/>
              <a:t>Data Synchronization with Change Data Capture</a:t>
            </a:r>
            <a:endParaRPr lang="en-IN" sz="2000" dirty="0"/>
          </a:p>
        </p:txBody>
      </p:sp>
      <p:sp>
        <p:nvSpPr>
          <p:cNvPr id="4" name="Slide Number Placeholder 3">
            <a:extLst>
              <a:ext uri="{FF2B5EF4-FFF2-40B4-BE49-F238E27FC236}">
                <a16:creationId xmlns:a16="http://schemas.microsoft.com/office/drawing/2014/main" id="{AF83E452-C445-42C4-92B5-20D9A8097F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126</a:t>
            </a:fld>
            <a:endParaRPr lang="en-GB"/>
          </a:p>
        </p:txBody>
      </p:sp>
      <p:sp>
        <p:nvSpPr>
          <p:cNvPr id="13" name="TextBox 12">
            <a:extLst>
              <a:ext uri="{FF2B5EF4-FFF2-40B4-BE49-F238E27FC236}">
                <a16:creationId xmlns:a16="http://schemas.microsoft.com/office/drawing/2014/main" id="{2DC29365-B0AE-4C95-A7F7-E18026E65A16}"/>
              </a:ext>
            </a:extLst>
          </p:cNvPr>
          <p:cNvSpPr txBox="1"/>
          <p:nvPr/>
        </p:nvSpPr>
        <p:spPr>
          <a:xfrm>
            <a:off x="598871" y="4560819"/>
            <a:ext cx="1070533" cy="307777"/>
          </a:xfrm>
          <a:prstGeom prst="rect">
            <a:avLst/>
          </a:prstGeom>
          <a:noFill/>
        </p:spPr>
        <p:txBody>
          <a:bodyPr wrap="square" rtlCol="0">
            <a:spAutoFit/>
          </a:bodyPr>
          <a:lstStyle/>
          <a:p>
            <a:r>
              <a:rPr lang="en-US" dirty="0"/>
              <a:t>Salesforce</a:t>
            </a:r>
            <a:endParaRPr lang="en-IN" dirty="0"/>
          </a:p>
        </p:txBody>
      </p:sp>
      <p:grpSp>
        <p:nvGrpSpPr>
          <p:cNvPr id="3" name="Group 2">
            <a:extLst>
              <a:ext uri="{FF2B5EF4-FFF2-40B4-BE49-F238E27FC236}">
                <a16:creationId xmlns:a16="http://schemas.microsoft.com/office/drawing/2014/main" id="{2C54318A-C471-4F17-89D3-06AEA0712378}"/>
              </a:ext>
            </a:extLst>
          </p:cNvPr>
          <p:cNvGrpSpPr/>
          <p:nvPr/>
        </p:nvGrpSpPr>
        <p:grpSpPr>
          <a:xfrm>
            <a:off x="272901" y="1193969"/>
            <a:ext cx="8559399" cy="3237782"/>
            <a:chOff x="272901" y="1541300"/>
            <a:chExt cx="8559399" cy="3237782"/>
          </a:xfrm>
        </p:grpSpPr>
        <p:pic>
          <p:nvPicPr>
            <p:cNvPr id="6" name="Graphic 5" descr="Arrow Slight curve">
              <a:extLst>
                <a:ext uri="{FF2B5EF4-FFF2-40B4-BE49-F238E27FC236}">
                  <a16:creationId xmlns:a16="http://schemas.microsoft.com/office/drawing/2014/main" id="{4DD8D2B8-B50A-4C58-BC1F-CECDE9819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95376" y="3341402"/>
              <a:ext cx="914400" cy="572700"/>
            </a:xfrm>
            <a:prstGeom prst="rect">
              <a:avLst/>
            </a:prstGeom>
          </p:spPr>
        </p:pic>
        <p:sp>
          <p:nvSpPr>
            <p:cNvPr id="9" name="Flowchart: Magnetic Disk 8">
              <a:extLst>
                <a:ext uri="{FF2B5EF4-FFF2-40B4-BE49-F238E27FC236}">
                  <a16:creationId xmlns:a16="http://schemas.microsoft.com/office/drawing/2014/main" id="{808A415C-5784-42F1-AB3B-A4A7593613FC}"/>
                </a:ext>
              </a:extLst>
            </p:cNvPr>
            <p:cNvSpPr/>
            <p:nvPr/>
          </p:nvSpPr>
          <p:spPr>
            <a:xfrm>
              <a:off x="272901" y="2692853"/>
              <a:ext cx="1767748" cy="1867966"/>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Cylinder 9">
              <a:extLst>
                <a:ext uri="{FF2B5EF4-FFF2-40B4-BE49-F238E27FC236}">
                  <a16:creationId xmlns:a16="http://schemas.microsoft.com/office/drawing/2014/main" id="{A977C921-9B6B-45EF-B438-987B08AECA01}"/>
                </a:ext>
              </a:extLst>
            </p:cNvPr>
            <p:cNvSpPr/>
            <p:nvPr/>
          </p:nvSpPr>
          <p:spPr>
            <a:xfrm>
              <a:off x="7345649" y="2654596"/>
              <a:ext cx="1401159" cy="175986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1" name="Flowchart: Direct Access Storage 10">
              <a:extLst>
                <a:ext uri="{FF2B5EF4-FFF2-40B4-BE49-F238E27FC236}">
                  <a16:creationId xmlns:a16="http://schemas.microsoft.com/office/drawing/2014/main" id="{D278C2BA-DB41-4436-A333-4D3633DF6A5E}"/>
                </a:ext>
              </a:extLst>
            </p:cNvPr>
            <p:cNvSpPr/>
            <p:nvPr/>
          </p:nvSpPr>
          <p:spPr>
            <a:xfrm>
              <a:off x="2884966" y="3289005"/>
              <a:ext cx="1616149" cy="572700"/>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042C91C-639E-4A29-BF67-8E7959D6CB65}"/>
                </a:ext>
              </a:extLst>
            </p:cNvPr>
            <p:cNvSpPr/>
            <p:nvPr/>
          </p:nvSpPr>
          <p:spPr>
            <a:xfrm>
              <a:off x="5546556" y="2788708"/>
              <a:ext cx="914400" cy="1580707"/>
            </a:xfrm>
            <a:prstGeom prst="round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2403CD3-B9B5-4E26-8A57-B762D3A57B4B}"/>
                </a:ext>
              </a:extLst>
            </p:cNvPr>
            <p:cNvSpPr txBox="1"/>
            <p:nvPr/>
          </p:nvSpPr>
          <p:spPr>
            <a:xfrm>
              <a:off x="2865286" y="4041038"/>
              <a:ext cx="1354067" cy="307777"/>
            </a:xfrm>
            <a:prstGeom prst="rect">
              <a:avLst/>
            </a:prstGeom>
            <a:noFill/>
          </p:spPr>
          <p:txBody>
            <a:bodyPr wrap="square" rtlCol="0">
              <a:spAutoFit/>
            </a:bodyPr>
            <a:lstStyle/>
            <a:p>
              <a:r>
                <a:rPr lang="en-US" dirty="0"/>
                <a:t>Change Event</a:t>
              </a:r>
              <a:endParaRPr lang="en-IN" dirty="0"/>
            </a:p>
          </p:txBody>
        </p:sp>
        <p:sp>
          <p:nvSpPr>
            <p:cNvPr id="15" name="TextBox 14">
              <a:extLst>
                <a:ext uri="{FF2B5EF4-FFF2-40B4-BE49-F238E27FC236}">
                  <a16:creationId xmlns:a16="http://schemas.microsoft.com/office/drawing/2014/main" id="{33BE51D6-EB1C-45CB-B54F-D40A3440C5B7}"/>
                </a:ext>
              </a:extLst>
            </p:cNvPr>
            <p:cNvSpPr txBox="1"/>
            <p:nvPr/>
          </p:nvSpPr>
          <p:spPr>
            <a:xfrm>
              <a:off x="5390518" y="4471305"/>
              <a:ext cx="1226477" cy="307777"/>
            </a:xfrm>
            <a:prstGeom prst="rect">
              <a:avLst/>
            </a:prstGeom>
            <a:noFill/>
          </p:spPr>
          <p:txBody>
            <a:bodyPr wrap="square" rtlCol="0">
              <a:spAutoFit/>
            </a:bodyPr>
            <a:lstStyle/>
            <a:p>
              <a:r>
                <a:rPr lang="en-US" dirty="0"/>
                <a:t>Subscribers</a:t>
              </a:r>
              <a:endParaRPr lang="en-IN" dirty="0"/>
            </a:p>
          </p:txBody>
        </p:sp>
        <p:sp>
          <p:nvSpPr>
            <p:cNvPr id="16" name="TextBox 15">
              <a:extLst>
                <a:ext uri="{FF2B5EF4-FFF2-40B4-BE49-F238E27FC236}">
                  <a16:creationId xmlns:a16="http://schemas.microsoft.com/office/drawing/2014/main" id="{6C0F602F-95B6-4065-8FE9-CC95F472C3B6}"/>
                </a:ext>
              </a:extLst>
            </p:cNvPr>
            <p:cNvSpPr txBox="1"/>
            <p:nvPr/>
          </p:nvSpPr>
          <p:spPr>
            <a:xfrm>
              <a:off x="7534507" y="4414460"/>
              <a:ext cx="1297793" cy="307777"/>
            </a:xfrm>
            <a:prstGeom prst="rect">
              <a:avLst/>
            </a:prstGeom>
            <a:noFill/>
          </p:spPr>
          <p:txBody>
            <a:bodyPr wrap="square" rtlCol="0">
              <a:spAutoFit/>
            </a:bodyPr>
            <a:lstStyle/>
            <a:p>
              <a:r>
                <a:rPr lang="en-US" dirty="0"/>
                <a:t>External DB</a:t>
              </a:r>
              <a:endParaRPr lang="en-IN" dirty="0"/>
            </a:p>
          </p:txBody>
        </p:sp>
        <p:sp>
          <p:nvSpPr>
            <p:cNvPr id="17" name="TextBox 16">
              <a:extLst>
                <a:ext uri="{FF2B5EF4-FFF2-40B4-BE49-F238E27FC236}">
                  <a16:creationId xmlns:a16="http://schemas.microsoft.com/office/drawing/2014/main" id="{B52AABD7-9A7F-4BB2-B993-249209FFA007}"/>
                </a:ext>
              </a:extLst>
            </p:cNvPr>
            <p:cNvSpPr txBox="1"/>
            <p:nvPr/>
          </p:nvSpPr>
          <p:spPr>
            <a:xfrm>
              <a:off x="2970740" y="3421466"/>
              <a:ext cx="1070533" cy="307777"/>
            </a:xfrm>
            <a:prstGeom prst="rect">
              <a:avLst/>
            </a:prstGeom>
            <a:noFill/>
          </p:spPr>
          <p:txBody>
            <a:bodyPr wrap="square" rtlCol="0">
              <a:spAutoFit/>
            </a:bodyPr>
            <a:lstStyle/>
            <a:p>
              <a:r>
                <a:rPr lang="en-US" dirty="0"/>
                <a:t>Event Bus</a:t>
              </a:r>
              <a:endParaRPr lang="en-IN" dirty="0"/>
            </a:p>
          </p:txBody>
        </p:sp>
        <p:pic>
          <p:nvPicPr>
            <p:cNvPr id="19" name="Graphic 18" descr="Arrow Slight curve">
              <a:extLst>
                <a:ext uri="{FF2B5EF4-FFF2-40B4-BE49-F238E27FC236}">
                  <a16:creationId xmlns:a16="http://schemas.microsoft.com/office/drawing/2014/main" id="{130911A9-F4DD-416B-82B3-5E219D5A4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3168" y="3274163"/>
              <a:ext cx="914400" cy="572700"/>
            </a:xfrm>
            <a:prstGeom prst="rect">
              <a:avLst/>
            </a:prstGeom>
          </p:spPr>
        </p:pic>
        <p:sp>
          <p:nvSpPr>
            <p:cNvPr id="20" name="Rectangle: Single Corner Rounded 19">
              <a:extLst>
                <a:ext uri="{FF2B5EF4-FFF2-40B4-BE49-F238E27FC236}">
                  <a16:creationId xmlns:a16="http://schemas.microsoft.com/office/drawing/2014/main" id="{F26C2442-46E2-4B92-9782-F1AA795094CB}"/>
                </a:ext>
              </a:extLst>
            </p:cNvPr>
            <p:cNvSpPr/>
            <p:nvPr/>
          </p:nvSpPr>
          <p:spPr>
            <a:xfrm>
              <a:off x="2152044" y="1689699"/>
              <a:ext cx="2402959" cy="914400"/>
            </a:xfrm>
            <a:prstGeom prst="round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3BC94C01-9F42-4F77-9D86-75C1FDB0D3A9}"/>
                </a:ext>
              </a:extLst>
            </p:cNvPr>
            <p:cNvPicPr>
              <a:picLocks noChangeAspect="1"/>
            </p:cNvPicPr>
            <p:nvPr/>
          </p:nvPicPr>
          <p:blipFill>
            <a:blip r:embed="rId4"/>
            <a:stretch>
              <a:fillRect/>
            </a:stretch>
          </p:blipFill>
          <p:spPr>
            <a:xfrm>
              <a:off x="2152044" y="1689699"/>
              <a:ext cx="1841291" cy="907917"/>
            </a:xfrm>
            <a:prstGeom prst="rect">
              <a:avLst/>
            </a:prstGeom>
          </p:spPr>
        </p:pic>
        <p:pic>
          <p:nvPicPr>
            <p:cNvPr id="23" name="Picture 22">
              <a:extLst>
                <a:ext uri="{FF2B5EF4-FFF2-40B4-BE49-F238E27FC236}">
                  <a16:creationId xmlns:a16="http://schemas.microsoft.com/office/drawing/2014/main" id="{E655C18B-8F92-46E2-8564-610B1F0B96AD}"/>
                </a:ext>
              </a:extLst>
            </p:cNvPr>
            <p:cNvPicPr>
              <a:picLocks noChangeAspect="1"/>
            </p:cNvPicPr>
            <p:nvPr/>
          </p:nvPicPr>
          <p:blipFill>
            <a:blip r:embed="rId4"/>
            <a:stretch>
              <a:fillRect/>
            </a:stretch>
          </p:blipFill>
          <p:spPr>
            <a:xfrm>
              <a:off x="293275" y="3367962"/>
              <a:ext cx="1716143" cy="846208"/>
            </a:xfrm>
            <a:prstGeom prst="rect">
              <a:avLst/>
            </a:prstGeom>
          </p:spPr>
        </p:pic>
        <p:pic>
          <p:nvPicPr>
            <p:cNvPr id="24" name="Picture 23">
              <a:extLst>
                <a:ext uri="{FF2B5EF4-FFF2-40B4-BE49-F238E27FC236}">
                  <a16:creationId xmlns:a16="http://schemas.microsoft.com/office/drawing/2014/main" id="{32D5ACE1-F2AD-4E83-B506-A10E6F9443EB}"/>
                </a:ext>
              </a:extLst>
            </p:cNvPr>
            <p:cNvPicPr>
              <a:picLocks noChangeAspect="1"/>
            </p:cNvPicPr>
            <p:nvPr/>
          </p:nvPicPr>
          <p:blipFill>
            <a:blip r:embed="rId4"/>
            <a:stretch>
              <a:fillRect/>
            </a:stretch>
          </p:blipFill>
          <p:spPr>
            <a:xfrm>
              <a:off x="7392740" y="3299247"/>
              <a:ext cx="1354067" cy="667673"/>
            </a:xfrm>
            <a:prstGeom prst="rect">
              <a:avLst/>
            </a:prstGeom>
          </p:spPr>
        </p:pic>
        <p:pic>
          <p:nvPicPr>
            <p:cNvPr id="8" name="Graphic 7" descr="Arrow Rotate left">
              <a:extLst>
                <a:ext uri="{FF2B5EF4-FFF2-40B4-BE49-F238E27FC236}">
                  <a16:creationId xmlns:a16="http://schemas.microsoft.com/office/drawing/2014/main" id="{ED8459C4-2241-4FBB-80C1-0996F7E8CA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466" y="1541300"/>
              <a:ext cx="1605513" cy="1605513"/>
            </a:xfrm>
            <a:prstGeom prst="rect">
              <a:avLst/>
            </a:prstGeom>
          </p:spPr>
        </p:pic>
        <p:pic>
          <p:nvPicPr>
            <p:cNvPr id="18" name="Graphic 17" descr="Arrow Slight curve">
              <a:extLst>
                <a:ext uri="{FF2B5EF4-FFF2-40B4-BE49-F238E27FC236}">
                  <a16:creationId xmlns:a16="http://schemas.microsoft.com/office/drawing/2014/main" id="{8D9FF818-6302-4E27-9B9A-1F61D7B8C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4663" y="3340486"/>
              <a:ext cx="1341892" cy="572700"/>
            </a:xfrm>
            <a:prstGeom prst="rect">
              <a:avLst/>
            </a:prstGeom>
          </p:spPr>
        </p:pic>
      </p:grpSp>
    </p:spTree>
    <p:extLst>
      <p:ext uri="{BB962C8B-B14F-4D97-AF65-F5344CB8AC3E}">
        <p14:creationId xmlns:p14="http://schemas.microsoft.com/office/powerpoint/2010/main" val="26363406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8A7E-60A7-4C6C-8E70-EFAB25C6AE5E}"/>
              </a:ext>
            </a:extLst>
          </p:cNvPr>
          <p:cNvSpPr>
            <a:spLocks noGrp="1"/>
          </p:cNvSpPr>
          <p:nvPr>
            <p:ph type="title"/>
          </p:nvPr>
        </p:nvSpPr>
        <p:spPr>
          <a:xfrm>
            <a:off x="311700" y="288275"/>
            <a:ext cx="8520600" cy="572700"/>
          </a:xfrm>
        </p:spPr>
        <p:txBody>
          <a:bodyPr/>
          <a:lstStyle/>
          <a:p>
            <a:r>
              <a:rPr lang="en-US" dirty="0"/>
              <a:t>Enable Change Data Capture</a:t>
            </a:r>
            <a:endParaRPr lang="en-IN" dirty="0"/>
          </a:p>
        </p:txBody>
      </p:sp>
      <p:sp>
        <p:nvSpPr>
          <p:cNvPr id="3" name="Text Placeholder 2">
            <a:extLst>
              <a:ext uri="{FF2B5EF4-FFF2-40B4-BE49-F238E27FC236}">
                <a16:creationId xmlns:a16="http://schemas.microsoft.com/office/drawing/2014/main" id="{338DAF4C-D4B1-4CB7-8F34-6BDD78E01F51}"/>
              </a:ext>
            </a:extLst>
          </p:cNvPr>
          <p:cNvSpPr>
            <a:spLocks noGrp="1"/>
          </p:cNvSpPr>
          <p:nvPr>
            <p:ph type="body" idx="1"/>
          </p:nvPr>
        </p:nvSpPr>
        <p:spPr>
          <a:xfrm>
            <a:off x="311700" y="1123446"/>
            <a:ext cx="8520600" cy="3416400"/>
          </a:xfrm>
        </p:spPr>
        <p:txBody>
          <a:bodyPr/>
          <a:lstStyle/>
          <a:p>
            <a:pPr marL="476250" indent="-342900">
              <a:buFont typeface="+mj-lt"/>
              <a:buAutoNum type="arabicPeriod"/>
            </a:pPr>
            <a:r>
              <a:rPr lang="en-US" dirty="0"/>
              <a:t>Login to Salesforce Org</a:t>
            </a:r>
          </a:p>
          <a:p>
            <a:pPr marL="476250" indent="-342900">
              <a:buFont typeface="+mj-lt"/>
              <a:buAutoNum type="arabicPeriod"/>
            </a:pPr>
            <a:r>
              <a:rPr lang="en-US" dirty="0"/>
              <a:t>Navigate to Setup -&gt; Change Data Capture</a:t>
            </a:r>
            <a:endParaRPr lang="en-IN" dirty="0"/>
          </a:p>
        </p:txBody>
      </p:sp>
      <p:sp>
        <p:nvSpPr>
          <p:cNvPr id="4" name="Slide Number Placeholder 3">
            <a:extLst>
              <a:ext uri="{FF2B5EF4-FFF2-40B4-BE49-F238E27FC236}">
                <a16:creationId xmlns:a16="http://schemas.microsoft.com/office/drawing/2014/main" id="{E5D14B8F-3437-4A36-80C3-1A55C743A5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pic>
        <p:nvPicPr>
          <p:cNvPr id="6" name="Picture 5">
            <a:extLst>
              <a:ext uri="{FF2B5EF4-FFF2-40B4-BE49-F238E27FC236}">
                <a16:creationId xmlns:a16="http://schemas.microsoft.com/office/drawing/2014/main" id="{1CE5AB86-209F-4041-AFCA-7162230C4609}"/>
              </a:ext>
            </a:extLst>
          </p:cNvPr>
          <p:cNvPicPr>
            <a:picLocks noChangeAspect="1"/>
          </p:cNvPicPr>
          <p:nvPr/>
        </p:nvPicPr>
        <p:blipFill>
          <a:blip r:embed="rId2"/>
          <a:stretch>
            <a:fillRect/>
          </a:stretch>
        </p:blipFill>
        <p:spPr>
          <a:xfrm>
            <a:off x="489098" y="1884958"/>
            <a:ext cx="5571460" cy="2716574"/>
          </a:xfrm>
          <a:prstGeom prst="rect">
            <a:avLst/>
          </a:prstGeom>
        </p:spPr>
      </p:pic>
      <p:pic>
        <p:nvPicPr>
          <p:cNvPr id="8" name="Graphic 7" descr="Arrow Slight curve">
            <a:extLst>
              <a:ext uri="{FF2B5EF4-FFF2-40B4-BE49-F238E27FC236}">
                <a16:creationId xmlns:a16="http://schemas.microsoft.com/office/drawing/2014/main" id="{63FCD89E-B8B4-43C2-A0A9-7EE8C338D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390" y="3317358"/>
            <a:ext cx="914400" cy="590550"/>
          </a:xfrm>
          <a:prstGeom prst="rect">
            <a:avLst/>
          </a:prstGeom>
        </p:spPr>
      </p:pic>
    </p:spTree>
    <p:extLst>
      <p:ext uri="{BB962C8B-B14F-4D97-AF65-F5344CB8AC3E}">
        <p14:creationId xmlns:p14="http://schemas.microsoft.com/office/powerpoint/2010/main" val="2651268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366B-97A3-4AAF-9856-068262719247}"/>
              </a:ext>
            </a:extLst>
          </p:cNvPr>
          <p:cNvSpPr>
            <a:spLocks noGrp="1"/>
          </p:cNvSpPr>
          <p:nvPr>
            <p:ph type="title"/>
          </p:nvPr>
        </p:nvSpPr>
        <p:spPr>
          <a:xfrm>
            <a:off x="311700" y="288275"/>
            <a:ext cx="8520600" cy="572700"/>
          </a:xfrm>
        </p:spPr>
        <p:txBody>
          <a:bodyPr/>
          <a:lstStyle/>
          <a:p>
            <a:r>
              <a:rPr lang="en-US" sz="2000" dirty="0"/>
              <a:t>Subscribe Change Data Capture Using Node.js</a:t>
            </a:r>
            <a:endParaRPr lang="en-IN" sz="2000" dirty="0"/>
          </a:p>
        </p:txBody>
      </p:sp>
      <p:sp>
        <p:nvSpPr>
          <p:cNvPr id="3" name="Text Placeholder 2">
            <a:extLst>
              <a:ext uri="{FF2B5EF4-FFF2-40B4-BE49-F238E27FC236}">
                <a16:creationId xmlns:a16="http://schemas.microsoft.com/office/drawing/2014/main" id="{900FC600-EF20-4A73-A52D-1E25808604E4}"/>
              </a:ext>
            </a:extLst>
          </p:cNvPr>
          <p:cNvSpPr>
            <a:spLocks noGrp="1"/>
          </p:cNvSpPr>
          <p:nvPr>
            <p:ph type="body" idx="1"/>
          </p:nvPr>
        </p:nvSpPr>
        <p:spPr>
          <a:xfrm>
            <a:off x="311700" y="1053896"/>
            <a:ext cx="8520600" cy="3416400"/>
          </a:xfrm>
        </p:spPr>
        <p:txBody>
          <a:bodyPr/>
          <a:lstStyle/>
          <a:p>
            <a:pPr marL="133350" indent="0">
              <a:buNone/>
            </a:pPr>
            <a:endParaRPr lang="en-US" dirty="0"/>
          </a:p>
          <a:p>
            <a:pPr marL="133350" indent="0">
              <a:buNone/>
            </a:pPr>
            <a:r>
              <a:rPr lang="en-US" dirty="0" err="1"/>
              <a:t>conn.streaming.topic</a:t>
            </a:r>
            <a:r>
              <a:rPr lang="en-US" dirty="0">
                <a:highlight>
                  <a:srgbClr val="FFFF00"/>
                </a:highlight>
              </a:rPr>
              <a:t>("/data/</a:t>
            </a:r>
            <a:r>
              <a:rPr lang="en-US" dirty="0" err="1">
                <a:highlight>
                  <a:srgbClr val="FFFF00"/>
                </a:highlight>
              </a:rPr>
              <a:t>AccountChangeEvent</a:t>
            </a:r>
            <a:r>
              <a:rPr lang="en-US" dirty="0">
                <a:highlight>
                  <a:srgbClr val="FFFF00"/>
                </a:highlight>
              </a:rPr>
              <a:t>").</a:t>
            </a:r>
            <a:r>
              <a:rPr lang="en-US" dirty="0"/>
              <a:t>subscribe(function(message) {</a:t>
            </a:r>
          </a:p>
          <a:p>
            <a:pPr marL="133350" indent="0">
              <a:buNone/>
            </a:pPr>
            <a:r>
              <a:rPr lang="en-US" dirty="0"/>
              <a:t>        console.log('Event Batch Apex : ', message );</a:t>
            </a:r>
          </a:p>
          <a:p>
            <a:pPr marL="133350" indent="0">
              <a:buNone/>
            </a:pPr>
            <a:r>
              <a:rPr lang="en-US" dirty="0"/>
              <a:t>		console.log(' \n ' );</a:t>
            </a:r>
          </a:p>
          <a:p>
            <a:pPr marL="133350" indent="0">
              <a:buNone/>
            </a:pPr>
            <a:r>
              <a:rPr lang="en-US" dirty="0"/>
              <a:t>    });</a:t>
            </a:r>
          </a:p>
        </p:txBody>
      </p:sp>
      <p:sp>
        <p:nvSpPr>
          <p:cNvPr id="4" name="Slide Number Placeholder 3">
            <a:extLst>
              <a:ext uri="{FF2B5EF4-FFF2-40B4-BE49-F238E27FC236}">
                <a16:creationId xmlns:a16="http://schemas.microsoft.com/office/drawing/2014/main" id="{25011918-F5C0-4266-B8EB-5BF261DE9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128</a:t>
            </a:fld>
            <a:endParaRPr lang="en-GB"/>
          </a:p>
        </p:txBody>
      </p:sp>
    </p:spTree>
    <p:extLst>
      <p:ext uri="{BB962C8B-B14F-4D97-AF65-F5344CB8AC3E}">
        <p14:creationId xmlns:p14="http://schemas.microsoft.com/office/powerpoint/2010/main" val="1970537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EE35-9182-4119-821D-CEAB7A5DC044}"/>
              </a:ext>
            </a:extLst>
          </p:cNvPr>
          <p:cNvSpPr>
            <a:spLocks noGrp="1"/>
          </p:cNvSpPr>
          <p:nvPr>
            <p:ph type="title"/>
          </p:nvPr>
        </p:nvSpPr>
        <p:spPr>
          <a:xfrm>
            <a:off x="311700" y="288275"/>
            <a:ext cx="8520600" cy="572700"/>
          </a:xfrm>
        </p:spPr>
        <p:txBody>
          <a:bodyPr/>
          <a:lstStyle/>
          <a:p>
            <a:r>
              <a:rPr lang="en-US" dirty="0"/>
              <a:t>Prepare Subscription Channel</a:t>
            </a:r>
            <a:endParaRPr lang="en-IN" dirty="0"/>
          </a:p>
        </p:txBody>
      </p:sp>
      <p:sp>
        <p:nvSpPr>
          <p:cNvPr id="3" name="Text Placeholder 2">
            <a:extLst>
              <a:ext uri="{FF2B5EF4-FFF2-40B4-BE49-F238E27FC236}">
                <a16:creationId xmlns:a16="http://schemas.microsoft.com/office/drawing/2014/main" id="{211FDD3C-A403-4DC1-B119-6CD341D73448}"/>
              </a:ext>
            </a:extLst>
          </p:cNvPr>
          <p:cNvSpPr>
            <a:spLocks noGrp="1"/>
          </p:cNvSpPr>
          <p:nvPr>
            <p:ph type="body" idx="1"/>
          </p:nvPr>
        </p:nvSpPr>
        <p:spPr/>
        <p:txBody>
          <a:bodyPr/>
          <a:lstStyle/>
          <a:p>
            <a:pPr marL="476250" indent="-342900">
              <a:buFont typeface="+mj-lt"/>
              <a:buAutoNum type="arabicPeriod"/>
            </a:pPr>
            <a:r>
              <a:rPr lang="en-US" dirty="0"/>
              <a:t>For Standard Object </a:t>
            </a:r>
            <a:r>
              <a:rPr lang="en-US" dirty="0">
                <a:highlight>
                  <a:srgbClr val="FFFF00"/>
                </a:highlight>
              </a:rPr>
              <a:t>/data/&lt;</a:t>
            </a:r>
            <a:r>
              <a:rPr lang="en-US" dirty="0" err="1">
                <a:highlight>
                  <a:srgbClr val="FFFF00"/>
                </a:highlight>
              </a:rPr>
              <a:t>ObjectAPIName</a:t>
            </a:r>
            <a:r>
              <a:rPr lang="en-US" dirty="0">
                <a:highlight>
                  <a:srgbClr val="FFFF00"/>
                </a:highlight>
              </a:rPr>
              <a:t>&gt;</a:t>
            </a:r>
            <a:r>
              <a:rPr lang="en-US" dirty="0" err="1">
                <a:highlight>
                  <a:srgbClr val="FFFF00"/>
                </a:highlight>
              </a:rPr>
              <a:t>ChangeEvent</a:t>
            </a:r>
            <a:endParaRPr lang="en-US" dirty="0">
              <a:highlight>
                <a:srgbClr val="FFFF00"/>
              </a:highlight>
            </a:endParaRPr>
          </a:p>
          <a:p>
            <a:pPr marL="476250" indent="-342900">
              <a:buFont typeface="+mj-lt"/>
              <a:buAutoNum type="arabicPeriod"/>
            </a:pPr>
            <a:r>
              <a:rPr lang="en-US" dirty="0"/>
              <a:t>For All Custom Object </a:t>
            </a:r>
            <a:r>
              <a:rPr lang="en-US" dirty="0">
                <a:highlight>
                  <a:srgbClr val="FFFF00"/>
                </a:highlight>
              </a:rPr>
              <a:t>/data/&lt;</a:t>
            </a:r>
            <a:r>
              <a:rPr lang="en-US" dirty="0" err="1">
                <a:highlight>
                  <a:srgbClr val="FFFF00"/>
                </a:highlight>
              </a:rPr>
              <a:t>ObjectName</a:t>
            </a:r>
            <a:r>
              <a:rPr lang="en-US" dirty="0">
                <a:highlight>
                  <a:srgbClr val="FFFF00"/>
                </a:highlight>
              </a:rPr>
              <a:t>&gt;__</a:t>
            </a:r>
            <a:r>
              <a:rPr lang="en-US" dirty="0" err="1">
                <a:highlight>
                  <a:srgbClr val="FFFF00"/>
                </a:highlight>
              </a:rPr>
              <a:t>ChangeEvent</a:t>
            </a:r>
            <a:endParaRPr lang="en-US" dirty="0">
              <a:highlight>
                <a:srgbClr val="FFFF00"/>
              </a:highlight>
            </a:endParaRPr>
          </a:p>
          <a:p>
            <a:pPr lvl="1">
              <a:buFont typeface="Wingdings" panose="05000000000000000000" pitchFamily="2" charset="2"/>
              <a:buChar char="v"/>
            </a:pPr>
            <a:r>
              <a:rPr lang="en-US" dirty="0"/>
              <a:t>Note :- We need to exclude __c from the Custom object API Name. For example the object API Name is </a:t>
            </a:r>
            <a:r>
              <a:rPr lang="en-US" dirty="0" err="1">
                <a:highlight>
                  <a:srgbClr val="FFFF00"/>
                </a:highlight>
              </a:rPr>
              <a:t>Invoice_Line__c</a:t>
            </a:r>
            <a:r>
              <a:rPr lang="en-US" dirty="0">
                <a:highlight>
                  <a:srgbClr val="FFFF00"/>
                </a:highlight>
              </a:rPr>
              <a:t> </a:t>
            </a:r>
            <a:r>
              <a:rPr lang="en-US" dirty="0"/>
              <a:t>then channel will be </a:t>
            </a:r>
            <a:r>
              <a:rPr lang="en-US" dirty="0">
                <a:highlight>
                  <a:srgbClr val="FFFF00"/>
                </a:highlight>
              </a:rPr>
              <a:t>Invoice_Line__</a:t>
            </a:r>
            <a:r>
              <a:rPr lang="en-US" dirty="0" err="1">
                <a:highlight>
                  <a:srgbClr val="FFFF00"/>
                </a:highlight>
              </a:rPr>
              <a:t>ChangeEvent</a:t>
            </a:r>
            <a:endParaRPr lang="en-IN" dirty="0">
              <a:highlight>
                <a:srgbClr val="FFFF00"/>
              </a:highlight>
            </a:endParaRPr>
          </a:p>
        </p:txBody>
      </p:sp>
      <p:sp>
        <p:nvSpPr>
          <p:cNvPr id="4" name="Slide Number Placeholder 3">
            <a:extLst>
              <a:ext uri="{FF2B5EF4-FFF2-40B4-BE49-F238E27FC236}">
                <a16:creationId xmlns:a16="http://schemas.microsoft.com/office/drawing/2014/main" id="{A3F09CA7-D685-40FD-B8CC-046E0DA55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129</a:t>
            </a:fld>
            <a:endParaRPr lang="en-GB"/>
          </a:p>
        </p:txBody>
      </p:sp>
    </p:spTree>
    <p:extLst>
      <p:ext uri="{BB962C8B-B14F-4D97-AF65-F5344CB8AC3E}">
        <p14:creationId xmlns:p14="http://schemas.microsoft.com/office/powerpoint/2010/main" val="386802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61F1-288C-4504-A78E-986A2689CB64}"/>
              </a:ext>
            </a:extLst>
          </p:cNvPr>
          <p:cNvSpPr>
            <a:spLocks noGrp="1"/>
          </p:cNvSpPr>
          <p:nvPr>
            <p:ph type="title"/>
          </p:nvPr>
        </p:nvSpPr>
        <p:spPr>
          <a:xfrm>
            <a:off x="311700" y="288275"/>
            <a:ext cx="8520600" cy="572700"/>
          </a:xfrm>
        </p:spPr>
        <p:txBody>
          <a:bodyPr/>
          <a:lstStyle/>
          <a:p>
            <a:r>
              <a:rPr lang="en-US" dirty="0"/>
              <a:t>Create a Connected Application</a:t>
            </a:r>
            <a:endParaRPr lang="en-IN" dirty="0"/>
          </a:p>
        </p:txBody>
      </p:sp>
      <p:sp>
        <p:nvSpPr>
          <p:cNvPr id="4" name="Slide Number Placeholder 3">
            <a:extLst>
              <a:ext uri="{FF2B5EF4-FFF2-40B4-BE49-F238E27FC236}">
                <a16:creationId xmlns:a16="http://schemas.microsoft.com/office/drawing/2014/main" id="{45AD85F6-D315-41E4-BBE6-8D603A93E7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pic>
        <p:nvPicPr>
          <p:cNvPr id="6" name="Picture 5">
            <a:extLst>
              <a:ext uri="{FF2B5EF4-FFF2-40B4-BE49-F238E27FC236}">
                <a16:creationId xmlns:a16="http://schemas.microsoft.com/office/drawing/2014/main" id="{85BD7FE2-28F4-4CE1-9EB7-723F497233FE}"/>
              </a:ext>
            </a:extLst>
          </p:cNvPr>
          <p:cNvPicPr>
            <a:picLocks noChangeAspect="1"/>
          </p:cNvPicPr>
          <p:nvPr/>
        </p:nvPicPr>
        <p:blipFill>
          <a:blip r:embed="rId2"/>
          <a:stretch>
            <a:fillRect/>
          </a:stretch>
        </p:blipFill>
        <p:spPr>
          <a:xfrm>
            <a:off x="1443781" y="1189998"/>
            <a:ext cx="6256438" cy="3559901"/>
          </a:xfrm>
          <a:prstGeom prst="rect">
            <a:avLst/>
          </a:prstGeom>
        </p:spPr>
      </p:pic>
    </p:spTree>
    <p:extLst>
      <p:ext uri="{BB962C8B-B14F-4D97-AF65-F5344CB8AC3E}">
        <p14:creationId xmlns:p14="http://schemas.microsoft.com/office/powerpoint/2010/main" val="8436380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C407-9D0B-4EDF-B5CF-9349222DE3B5}"/>
              </a:ext>
            </a:extLst>
          </p:cNvPr>
          <p:cNvSpPr>
            <a:spLocks noGrp="1"/>
          </p:cNvSpPr>
          <p:nvPr>
            <p:ph type="title"/>
          </p:nvPr>
        </p:nvSpPr>
        <p:spPr>
          <a:xfrm>
            <a:off x="311700" y="121515"/>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27B73BDD-FC52-4DBC-840F-28C99988B145}"/>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Create a Custom Object called Employ with the following attribute</a:t>
            </a:r>
          </a:p>
          <a:p>
            <a:pPr marL="933450" lvl="1" indent="-342900">
              <a:buFont typeface="+mj-lt"/>
              <a:buAutoNum type="arabicPeriod"/>
            </a:pPr>
            <a:r>
              <a:rPr lang="en-US" dirty="0"/>
              <a:t>Name ( standard field )</a:t>
            </a:r>
          </a:p>
          <a:p>
            <a:pPr marL="933450" lvl="1" indent="-342900">
              <a:buFont typeface="+mj-lt"/>
              <a:buAutoNum type="arabicPeriod"/>
            </a:pPr>
            <a:r>
              <a:rPr lang="en-US" dirty="0"/>
              <a:t>Email</a:t>
            </a:r>
          </a:p>
          <a:p>
            <a:pPr marL="933450" lvl="1" indent="-342900">
              <a:buFont typeface="+mj-lt"/>
              <a:buAutoNum type="arabicPeriod"/>
            </a:pPr>
            <a:r>
              <a:rPr lang="en-US" dirty="0"/>
              <a:t>Phone</a:t>
            </a:r>
            <a:endParaRPr lang="en-IN" dirty="0"/>
          </a:p>
          <a:p>
            <a:pPr marL="476250" indent="-342900">
              <a:buFont typeface="+mj-lt"/>
              <a:buAutoNum type="arabicPeriod"/>
            </a:pPr>
            <a:r>
              <a:rPr lang="en-IN" dirty="0"/>
              <a:t>Enable the Change Data Capture</a:t>
            </a:r>
          </a:p>
          <a:p>
            <a:pPr marL="476250" indent="-342900">
              <a:buFont typeface="+mj-lt"/>
              <a:buAutoNum type="arabicPeriod"/>
            </a:pPr>
            <a:r>
              <a:rPr lang="en-IN" dirty="0"/>
              <a:t>Create Lightning Web component and subscribe the change data capture for the custom object.</a:t>
            </a:r>
            <a:endParaRPr lang="en-US" dirty="0"/>
          </a:p>
        </p:txBody>
      </p:sp>
      <p:sp>
        <p:nvSpPr>
          <p:cNvPr id="4" name="Slide Number Placeholder 3">
            <a:extLst>
              <a:ext uri="{FF2B5EF4-FFF2-40B4-BE49-F238E27FC236}">
                <a16:creationId xmlns:a16="http://schemas.microsoft.com/office/drawing/2014/main" id="{600E3173-B9ED-44D6-B97F-5235BC5AE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130</a:t>
            </a:fld>
            <a:endParaRPr lang="en-GB"/>
          </a:p>
        </p:txBody>
      </p:sp>
    </p:spTree>
    <p:extLst>
      <p:ext uri="{BB962C8B-B14F-4D97-AF65-F5344CB8AC3E}">
        <p14:creationId xmlns:p14="http://schemas.microsoft.com/office/powerpoint/2010/main" val="42766964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a:xfrm>
            <a:off x="311700" y="288275"/>
            <a:ext cx="8520600" cy="572700"/>
          </a:xfrm>
        </p:spPr>
        <p:txBody>
          <a:bodyPr/>
          <a:lstStyle/>
          <a:p>
            <a:r>
              <a:rPr lang="en-US" dirty="0"/>
              <a:t>Outbound Message</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Outbound message allows you to send the data to external service without writing any web service in a secure way.</a:t>
            </a:r>
          </a:p>
          <a:p>
            <a:pPr marL="476250" indent="-342900">
              <a:buFont typeface="+mj-lt"/>
              <a:buAutoNum type="arabicPeriod"/>
            </a:pPr>
            <a:r>
              <a:rPr lang="en-US" dirty="0"/>
              <a:t>Outbound messaging uses the </a:t>
            </a:r>
            <a:r>
              <a:rPr lang="en-US" b="1" dirty="0"/>
              <a:t>notifications()</a:t>
            </a:r>
            <a:r>
              <a:rPr lang="en-US" dirty="0"/>
              <a:t> call to send SOAP messages over HTTP(S) to a designated endpoint when triggered by a workflow rule.</a:t>
            </a:r>
          </a:p>
          <a:p>
            <a:pPr marL="476250" indent="-342900">
              <a:buFont typeface="+mj-lt"/>
              <a:buAutoNum type="arabicPeriod"/>
            </a:pPr>
            <a:r>
              <a:rPr lang="en-US" dirty="0"/>
              <a:t>Outbound Message uses SOAP message i.e. XML format</a:t>
            </a:r>
          </a:p>
          <a:p>
            <a:pPr marL="476250" indent="-342900">
              <a:buFont typeface="+mj-lt"/>
              <a:buAutoNum type="arabicPeriod"/>
            </a:pPr>
            <a:r>
              <a:rPr lang="en-US" dirty="0"/>
              <a:t>Outbound Message expects a valid Acknowledge from the 3</a:t>
            </a:r>
            <a:r>
              <a:rPr lang="en-US" baseline="30000" dirty="0"/>
              <a:t>rd</a:t>
            </a:r>
            <a:r>
              <a:rPr lang="en-US" dirty="0"/>
              <a:t> party System</a:t>
            </a:r>
          </a:p>
          <a:p>
            <a:pPr marL="476250" indent="-342900">
              <a:buFont typeface="+mj-lt"/>
              <a:buAutoNum type="arabicPeriod"/>
            </a:pPr>
            <a:r>
              <a:rPr lang="en-US" dirty="0"/>
              <a:t>Outbound Message has retry mechanism if the message is not acknowledged or failed to send up to 24 Hours</a:t>
            </a:r>
          </a:p>
          <a:p>
            <a:pPr marL="476250" indent="-342900">
              <a:buFont typeface="+mj-lt"/>
              <a:buAutoNum type="arabicPeriod"/>
            </a:pPr>
            <a:r>
              <a:rPr lang="en-US" dirty="0"/>
              <a:t>Outbound message can only send the record level information to external system.</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131</a:t>
            </a:fld>
            <a:endParaRPr lang="en-GB"/>
          </a:p>
        </p:txBody>
      </p:sp>
    </p:spTree>
    <p:extLst>
      <p:ext uri="{BB962C8B-B14F-4D97-AF65-F5344CB8AC3E}">
        <p14:creationId xmlns:p14="http://schemas.microsoft.com/office/powerpoint/2010/main" val="20065552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C0ACB4-0DA7-4314-A06C-FC4516F26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132</a:t>
            </a:fld>
            <a:endParaRPr lang="en-GB"/>
          </a:p>
        </p:txBody>
      </p:sp>
      <p:sp>
        <p:nvSpPr>
          <p:cNvPr id="38" name="Cylinder 37">
            <a:extLst>
              <a:ext uri="{FF2B5EF4-FFF2-40B4-BE49-F238E27FC236}">
                <a16:creationId xmlns:a16="http://schemas.microsoft.com/office/drawing/2014/main" id="{31AE5C59-0405-4E8D-BFB3-489CE8C1192E}"/>
              </a:ext>
            </a:extLst>
          </p:cNvPr>
          <p:cNvSpPr/>
          <p:nvPr/>
        </p:nvSpPr>
        <p:spPr>
          <a:xfrm>
            <a:off x="4715549" y="3664916"/>
            <a:ext cx="1446028" cy="1360036"/>
          </a:xfrm>
          <a:prstGeom prst="ca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Georgia" panose="02040502050405020303" pitchFamily="18" charset="0"/>
              </a:rPr>
              <a:t>SOAP API in Salesforce</a:t>
            </a:r>
            <a:endParaRPr lang="en-IN" dirty="0">
              <a:latin typeface="Georgia" panose="02040502050405020303" pitchFamily="18" charset="0"/>
            </a:endParaRPr>
          </a:p>
        </p:txBody>
      </p:sp>
      <p:sp>
        <p:nvSpPr>
          <p:cNvPr id="45" name="Cylinder 44">
            <a:extLst>
              <a:ext uri="{FF2B5EF4-FFF2-40B4-BE49-F238E27FC236}">
                <a16:creationId xmlns:a16="http://schemas.microsoft.com/office/drawing/2014/main" id="{0ACF4058-3EB4-4D21-9971-D18ABD5679B4}"/>
              </a:ext>
            </a:extLst>
          </p:cNvPr>
          <p:cNvSpPr/>
          <p:nvPr/>
        </p:nvSpPr>
        <p:spPr>
          <a:xfrm>
            <a:off x="450108" y="3423914"/>
            <a:ext cx="1446028" cy="14258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Georgia" panose="02040502050405020303" pitchFamily="18" charset="0"/>
              </a:rPr>
              <a:t>Workflow rule Trigger</a:t>
            </a:r>
            <a:endParaRPr lang="en-IN" dirty="0">
              <a:latin typeface="Georgia" panose="02040502050405020303" pitchFamily="18" charset="0"/>
            </a:endParaRPr>
          </a:p>
        </p:txBody>
      </p:sp>
      <p:grpSp>
        <p:nvGrpSpPr>
          <p:cNvPr id="50" name="Group 49">
            <a:extLst>
              <a:ext uri="{FF2B5EF4-FFF2-40B4-BE49-F238E27FC236}">
                <a16:creationId xmlns:a16="http://schemas.microsoft.com/office/drawing/2014/main" id="{2D352E94-B16B-48AA-B18F-7626E0EE2B25}"/>
              </a:ext>
            </a:extLst>
          </p:cNvPr>
          <p:cNvGrpSpPr/>
          <p:nvPr/>
        </p:nvGrpSpPr>
        <p:grpSpPr>
          <a:xfrm>
            <a:off x="1688809" y="281664"/>
            <a:ext cx="4642883" cy="4254889"/>
            <a:chOff x="1688809" y="281664"/>
            <a:chExt cx="4642883" cy="4254889"/>
          </a:xfrm>
        </p:grpSpPr>
        <p:cxnSp>
          <p:nvCxnSpPr>
            <p:cNvPr id="40" name="Straight Arrow Connector 39">
              <a:extLst>
                <a:ext uri="{FF2B5EF4-FFF2-40B4-BE49-F238E27FC236}">
                  <a16:creationId xmlns:a16="http://schemas.microsoft.com/office/drawing/2014/main" id="{DCA0646A-CFD6-4C1E-9510-EA3CDC374736}"/>
                </a:ext>
              </a:extLst>
            </p:cNvPr>
            <p:cNvCxnSpPr>
              <a:cxnSpLocks/>
              <a:stCxn id="24" idx="0"/>
            </p:cNvCxnSpPr>
            <p:nvPr/>
          </p:nvCxnSpPr>
          <p:spPr>
            <a:xfrm flipV="1">
              <a:off x="4219361" y="606500"/>
              <a:ext cx="1125276"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36" name="Group 35">
              <a:extLst>
                <a:ext uri="{FF2B5EF4-FFF2-40B4-BE49-F238E27FC236}">
                  <a16:creationId xmlns:a16="http://schemas.microsoft.com/office/drawing/2014/main" id="{BF07E079-7D1B-40F3-A2D5-A781E317B2F7}"/>
                </a:ext>
              </a:extLst>
            </p:cNvPr>
            <p:cNvGrpSpPr/>
            <p:nvPr/>
          </p:nvGrpSpPr>
          <p:grpSpPr>
            <a:xfrm>
              <a:off x="1688809" y="281664"/>
              <a:ext cx="4642883" cy="3801466"/>
              <a:chOff x="2567767" y="373813"/>
              <a:chExt cx="4642883" cy="3801466"/>
            </a:xfrm>
          </p:grpSpPr>
          <p:cxnSp>
            <p:nvCxnSpPr>
              <p:cNvPr id="27" name="Straight Arrow Connector 26">
                <a:extLst>
                  <a:ext uri="{FF2B5EF4-FFF2-40B4-BE49-F238E27FC236}">
                    <a16:creationId xmlns:a16="http://schemas.microsoft.com/office/drawing/2014/main" id="{F9B32201-4D71-4B55-83C2-CFBA5F9B0573}"/>
                  </a:ext>
                </a:extLst>
              </p:cNvPr>
              <p:cNvCxnSpPr>
                <a:cxnSpLocks/>
              </p:cNvCxnSpPr>
              <p:nvPr/>
            </p:nvCxnSpPr>
            <p:spPr>
              <a:xfrm flipV="1">
                <a:off x="3863163" y="1023487"/>
                <a:ext cx="0" cy="7486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16" name="Group 15">
                <a:extLst>
                  <a:ext uri="{FF2B5EF4-FFF2-40B4-BE49-F238E27FC236}">
                    <a16:creationId xmlns:a16="http://schemas.microsoft.com/office/drawing/2014/main" id="{7AA40015-9AE8-45CF-94C4-3D81B84C24EA}"/>
                  </a:ext>
                </a:extLst>
              </p:cNvPr>
              <p:cNvGrpSpPr/>
              <p:nvPr/>
            </p:nvGrpSpPr>
            <p:grpSpPr>
              <a:xfrm>
                <a:off x="2567767" y="1653292"/>
                <a:ext cx="4642883" cy="1241923"/>
                <a:chOff x="2250558" y="1679944"/>
                <a:chExt cx="4642883" cy="1241923"/>
              </a:xfrm>
            </p:grpSpPr>
            <p:sp>
              <p:nvSpPr>
                <p:cNvPr id="7" name="Cloud 6">
                  <a:extLst>
                    <a:ext uri="{FF2B5EF4-FFF2-40B4-BE49-F238E27FC236}">
                      <a16:creationId xmlns:a16="http://schemas.microsoft.com/office/drawing/2014/main" id="{490BA128-D905-4397-B2A9-06ABA246BB4A}"/>
                    </a:ext>
                  </a:extLst>
                </p:cNvPr>
                <p:cNvSpPr/>
                <p:nvPr/>
              </p:nvSpPr>
              <p:spPr>
                <a:xfrm>
                  <a:off x="2250558" y="1679944"/>
                  <a:ext cx="4642883" cy="124192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Graphic 8" descr="Envelope">
                  <a:extLst>
                    <a:ext uri="{FF2B5EF4-FFF2-40B4-BE49-F238E27FC236}">
                      <a16:creationId xmlns:a16="http://schemas.microsoft.com/office/drawing/2014/main" id="{442DCEAD-E816-4747-9150-826847820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7108" y="2343150"/>
                  <a:ext cx="457200" cy="457200"/>
                </a:xfrm>
                <a:prstGeom prst="rect">
                  <a:avLst/>
                </a:prstGeom>
              </p:spPr>
            </p:pic>
            <p:pic>
              <p:nvPicPr>
                <p:cNvPr id="10" name="Graphic 9" descr="Envelope">
                  <a:extLst>
                    <a:ext uri="{FF2B5EF4-FFF2-40B4-BE49-F238E27FC236}">
                      <a16:creationId xmlns:a16="http://schemas.microsoft.com/office/drawing/2014/main" id="{D47C59BF-C3F0-4445-B13D-646CE579FD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3399" y="1885950"/>
                  <a:ext cx="457200" cy="457200"/>
                </a:xfrm>
                <a:prstGeom prst="rect">
                  <a:avLst/>
                </a:prstGeom>
              </p:spPr>
            </p:pic>
            <p:pic>
              <p:nvPicPr>
                <p:cNvPr id="12" name="Picture 11">
                  <a:extLst>
                    <a:ext uri="{FF2B5EF4-FFF2-40B4-BE49-F238E27FC236}">
                      <a16:creationId xmlns:a16="http://schemas.microsoft.com/office/drawing/2014/main" id="{C357F237-5D00-48D4-8E19-A368FA73E6DE}"/>
                    </a:ext>
                  </a:extLst>
                </p:cNvPr>
                <p:cNvPicPr>
                  <a:picLocks noChangeAspect="1"/>
                </p:cNvPicPr>
                <p:nvPr/>
              </p:nvPicPr>
              <p:blipFill>
                <a:blip r:embed="rId4"/>
                <a:stretch>
                  <a:fillRect/>
                </a:stretch>
              </p:blipFill>
              <p:spPr>
                <a:xfrm>
                  <a:off x="5725631" y="2389667"/>
                  <a:ext cx="349989" cy="349989"/>
                </a:xfrm>
                <a:prstGeom prst="rect">
                  <a:avLst/>
                </a:prstGeom>
              </p:spPr>
            </p:pic>
            <p:sp>
              <p:nvSpPr>
                <p:cNvPr id="13" name="TextBox 12">
                  <a:extLst>
                    <a:ext uri="{FF2B5EF4-FFF2-40B4-BE49-F238E27FC236}">
                      <a16:creationId xmlns:a16="http://schemas.microsoft.com/office/drawing/2014/main" id="{053679C5-C1A4-43D2-8C64-02B08ED64B0A}"/>
                    </a:ext>
                  </a:extLst>
                </p:cNvPr>
                <p:cNvSpPr txBox="1"/>
                <p:nvPr/>
              </p:nvSpPr>
              <p:spPr>
                <a:xfrm>
                  <a:off x="4049237" y="2289880"/>
                  <a:ext cx="1206797" cy="400110"/>
                </a:xfrm>
                <a:prstGeom prst="rect">
                  <a:avLst/>
                </a:prstGeom>
                <a:noFill/>
              </p:spPr>
              <p:txBody>
                <a:bodyPr wrap="square" rtlCol="0">
                  <a:spAutoFit/>
                </a:bodyPr>
                <a:lstStyle/>
                <a:p>
                  <a:pPr algn="ctr"/>
                  <a:r>
                    <a:rPr lang="en-US" sz="1000" dirty="0">
                      <a:latin typeface="Georgia" panose="02040502050405020303" pitchFamily="18" charset="0"/>
                    </a:rPr>
                    <a:t>SOAP response </a:t>
                  </a:r>
                </a:p>
                <a:p>
                  <a:pPr algn="ctr"/>
                  <a:r>
                    <a:rPr lang="en-US" sz="1000" dirty="0">
                      <a:latin typeface="Georgia" panose="02040502050405020303" pitchFamily="18" charset="0"/>
                    </a:rPr>
                    <a:t>acknowledgement</a:t>
                  </a:r>
                  <a:endParaRPr lang="en-IN" sz="1000" dirty="0">
                    <a:latin typeface="Georgia" panose="02040502050405020303" pitchFamily="18" charset="0"/>
                  </a:endParaRPr>
                </a:p>
              </p:txBody>
            </p:sp>
            <p:sp>
              <p:nvSpPr>
                <p:cNvPr id="14" name="TextBox 13">
                  <a:extLst>
                    <a:ext uri="{FF2B5EF4-FFF2-40B4-BE49-F238E27FC236}">
                      <a16:creationId xmlns:a16="http://schemas.microsoft.com/office/drawing/2014/main" id="{C9797F64-2137-4248-8CA7-A71F805D95DE}"/>
                    </a:ext>
                  </a:extLst>
                </p:cNvPr>
                <p:cNvSpPr txBox="1"/>
                <p:nvPr/>
              </p:nvSpPr>
              <p:spPr>
                <a:xfrm>
                  <a:off x="2922179" y="1899513"/>
                  <a:ext cx="1206797" cy="553998"/>
                </a:xfrm>
                <a:prstGeom prst="rect">
                  <a:avLst/>
                </a:prstGeom>
                <a:noFill/>
              </p:spPr>
              <p:txBody>
                <a:bodyPr wrap="square" rtlCol="0">
                  <a:spAutoFit/>
                </a:bodyPr>
                <a:lstStyle/>
                <a:p>
                  <a:pPr algn="ctr"/>
                  <a:r>
                    <a:rPr lang="en-US" sz="1000" dirty="0">
                      <a:latin typeface="Georgia" panose="02040502050405020303" pitchFamily="18" charset="0"/>
                    </a:rPr>
                    <a:t>Up-to 100 notifications per SOAP Message</a:t>
                  </a:r>
                  <a:endParaRPr lang="en-IN" sz="1000" dirty="0">
                    <a:latin typeface="Georgia" panose="02040502050405020303" pitchFamily="18" charset="0"/>
                  </a:endParaRPr>
                </a:p>
              </p:txBody>
            </p:sp>
          </p:grpSp>
          <p:grpSp>
            <p:nvGrpSpPr>
              <p:cNvPr id="23" name="Group 22">
                <a:extLst>
                  <a:ext uri="{FF2B5EF4-FFF2-40B4-BE49-F238E27FC236}">
                    <a16:creationId xmlns:a16="http://schemas.microsoft.com/office/drawing/2014/main" id="{94652EF9-824C-40F7-937F-9E332C7BE62E}"/>
                  </a:ext>
                </a:extLst>
              </p:cNvPr>
              <p:cNvGrpSpPr/>
              <p:nvPr/>
            </p:nvGrpSpPr>
            <p:grpSpPr>
              <a:xfrm>
                <a:off x="3506975" y="3338852"/>
                <a:ext cx="1878419" cy="836427"/>
                <a:chOff x="3420146" y="3169851"/>
                <a:chExt cx="1878419" cy="836427"/>
              </a:xfrm>
            </p:grpSpPr>
            <p:sp>
              <p:nvSpPr>
                <p:cNvPr id="15" name="Rectangle: Diagonal Corners Rounded 14">
                  <a:extLst>
                    <a:ext uri="{FF2B5EF4-FFF2-40B4-BE49-F238E27FC236}">
                      <a16:creationId xmlns:a16="http://schemas.microsoft.com/office/drawing/2014/main" id="{4C75C99B-BFBF-4CC0-A626-076E359473C7}"/>
                    </a:ext>
                  </a:extLst>
                </p:cNvPr>
                <p:cNvSpPr/>
                <p:nvPr/>
              </p:nvSpPr>
              <p:spPr>
                <a:xfrm>
                  <a:off x="3420146" y="3169851"/>
                  <a:ext cx="1878419" cy="836427"/>
                </a:xfrm>
                <a:prstGeom prst="round2Diag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Envelope">
                  <a:extLst>
                    <a:ext uri="{FF2B5EF4-FFF2-40B4-BE49-F238E27FC236}">
                      <a16:creationId xmlns:a16="http://schemas.microsoft.com/office/drawing/2014/main" id="{8148D407-9B03-4054-82D5-353359724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9853" y="3347062"/>
                  <a:ext cx="482007" cy="482007"/>
                </a:xfrm>
                <a:prstGeom prst="rect">
                  <a:avLst/>
                </a:prstGeom>
              </p:spPr>
            </p:pic>
            <p:sp>
              <p:nvSpPr>
                <p:cNvPr id="22" name="Cloud 21">
                  <a:extLst>
                    <a:ext uri="{FF2B5EF4-FFF2-40B4-BE49-F238E27FC236}">
                      <a16:creationId xmlns:a16="http://schemas.microsoft.com/office/drawing/2014/main" id="{29BDEFCD-E3FB-4DC3-929D-D974C8E29394}"/>
                    </a:ext>
                  </a:extLst>
                </p:cNvPr>
                <p:cNvSpPr/>
                <p:nvPr/>
              </p:nvSpPr>
              <p:spPr>
                <a:xfrm>
                  <a:off x="3554826" y="3402419"/>
                  <a:ext cx="939209" cy="39694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SFDC</a:t>
                  </a:r>
                  <a:endParaRPr lang="en-IN" sz="1200" dirty="0">
                    <a:latin typeface="Georgia" panose="02040502050405020303" pitchFamily="18" charset="0"/>
                  </a:endParaRPr>
                </a:p>
              </p:txBody>
            </p:sp>
          </p:grpSp>
          <p:sp>
            <p:nvSpPr>
              <p:cNvPr id="24" name="Rectangle: Diagonal Corners Snipped 23">
                <a:extLst>
                  <a:ext uri="{FF2B5EF4-FFF2-40B4-BE49-F238E27FC236}">
                    <a16:creationId xmlns:a16="http://schemas.microsoft.com/office/drawing/2014/main" id="{C8BD105A-ABF2-42A3-A90D-61A856557A42}"/>
                  </a:ext>
                </a:extLst>
              </p:cNvPr>
              <p:cNvSpPr/>
              <p:nvPr/>
            </p:nvSpPr>
            <p:spPr>
              <a:xfrm>
                <a:off x="3662929" y="373813"/>
                <a:ext cx="1435390" cy="649674"/>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Webservice Endpoint</a:t>
                </a:r>
                <a:endParaRPr lang="en-IN" dirty="0">
                  <a:latin typeface="Georgia" panose="02040502050405020303" pitchFamily="18" charset="0"/>
                </a:endParaRPr>
              </a:p>
            </p:txBody>
          </p:sp>
          <p:cxnSp>
            <p:nvCxnSpPr>
              <p:cNvPr id="29" name="Straight Arrow Connector 28">
                <a:extLst>
                  <a:ext uri="{FF2B5EF4-FFF2-40B4-BE49-F238E27FC236}">
                    <a16:creationId xmlns:a16="http://schemas.microsoft.com/office/drawing/2014/main" id="{88CC1B96-FD4D-4ADC-9B9F-081BEEB11CDE}"/>
                  </a:ext>
                </a:extLst>
              </p:cNvPr>
              <p:cNvCxnSpPr/>
              <p:nvPr/>
            </p:nvCxnSpPr>
            <p:spPr>
              <a:xfrm flipV="1">
                <a:off x="3842787" y="2817226"/>
                <a:ext cx="0" cy="4819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0EDB5987-2DF4-4C5E-827D-0EA972FA0EC3}"/>
                  </a:ext>
                </a:extLst>
              </p:cNvPr>
              <p:cNvCxnSpPr>
                <a:cxnSpLocks/>
                <a:endCxn id="10" idx="0"/>
              </p:cNvCxnSpPr>
              <p:nvPr/>
            </p:nvCxnSpPr>
            <p:spPr>
              <a:xfrm>
                <a:off x="4889208" y="1023487"/>
                <a:ext cx="0" cy="83581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a:extLst>
                  <a:ext uri="{FF2B5EF4-FFF2-40B4-BE49-F238E27FC236}">
                    <a16:creationId xmlns:a16="http://schemas.microsoft.com/office/drawing/2014/main" id="{6795E975-ABC6-4E99-B960-5F549EF8965A}"/>
                  </a:ext>
                </a:extLst>
              </p:cNvPr>
              <p:cNvCxnSpPr>
                <a:cxnSpLocks/>
              </p:cNvCxnSpPr>
              <p:nvPr/>
            </p:nvCxnSpPr>
            <p:spPr>
              <a:xfrm>
                <a:off x="4919337" y="2663338"/>
                <a:ext cx="0" cy="67551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cxnSp>
          <p:nvCxnSpPr>
            <p:cNvPr id="43" name="Straight Arrow Connector 42">
              <a:extLst>
                <a:ext uri="{FF2B5EF4-FFF2-40B4-BE49-F238E27FC236}">
                  <a16:creationId xmlns:a16="http://schemas.microsoft.com/office/drawing/2014/main" id="{FB8EE67D-BBFE-48D0-A508-E0E58C70E6C1}"/>
                </a:ext>
              </a:extLst>
            </p:cNvPr>
            <p:cNvCxnSpPr>
              <a:cxnSpLocks/>
            </p:cNvCxnSpPr>
            <p:nvPr/>
          </p:nvCxnSpPr>
          <p:spPr>
            <a:xfrm>
              <a:off x="5335776" y="606500"/>
              <a:ext cx="8861" cy="3299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6" name="Arrow: Left 45">
              <a:extLst>
                <a:ext uri="{FF2B5EF4-FFF2-40B4-BE49-F238E27FC236}">
                  <a16:creationId xmlns:a16="http://schemas.microsoft.com/office/drawing/2014/main" id="{223B3F6A-62CC-431B-87EA-3ACF219AE936}"/>
                </a:ext>
              </a:extLst>
            </p:cNvPr>
            <p:cNvSpPr/>
            <p:nvPr/>
          </p:nvSpPr>
          <p:spPr>
            <a:xfrm>
              <a:off x="1896136" y="4230633"/>
              <a:ext cx="2819413" cy="305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F2CB22C6-D623-4781-B580-4B698DE7D5DF}"/>
                </a:ext>
              </a:extLst>
            </p:cNvPr>
            <p:cNvSpPr/>
            <p:nvPr/>
          </p:nvSpPr>
          <p:spPr>
            <a:xfrm>
              <a:off x="1896136" y="3742234"/>
              <a:ext cx="731881" cy="163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TextBox 50">
            <a:extLst>
              <a:ext uri="{FF2B5EF4-FFF2-40B4-BE49-F238E27FC236}">
                <a16:creationId xmlns:a16="http://schemas.microsoft.com/office/drawing/2014/main" id="{0F43DCF0-8996-4A87-B7A8-D2C41477AE12}"/>
              </a:ext>
            </a:extLst>
          </p:cNvPr>
          <p:cNvSpPr txBox="1"/>
          <p:nvPr/>
        </p:nvSpPr>
        <p:spPr>
          <a:xfrm>
            <a:off x="5163882" y="724569"/>
            <a:ext cx="2387000" cy="830997"/>
          </a:xfrm>
          <a:prstGeom prst="rect">
            <a:avLst/>
          </a:prstGeom>
          <a:noFill/>
        </p:spPr>
        <p:txBody>
          <a:bodyPr wrap="square" rtlCol="0">
            <a:spAutoFit/>
          </a:bodyPr>
          <a:lstStyle/>
          <a:p>
            <a:pPr algn="ctr"/>
            <a:r>
              <a:rPr lang="en-US" sz="1200" dirty="0">
                <a:latin typeface="Georgia" panose="02040502050405020303" pitchFamily="18" charset="0"/>
              </a:rPr>
              <a:t>Optional callback using Partner/Enterprise URL, Session Id contained in the original Outbound message</a:t>
            </a:r>
            <a:endParaRPr lang="en-IN" sz="1200" dirty="0">
              <a:latin typeface="Georgia" panose="02040502050405020303" pitchFamily="18" charset="0"/>
            </a:endParaRPr>
          </a:p>
        </p:txBody>
      </p:sp>
    </p:spTree>
    <p:extLst>
      <p:ext uri="{BB962C8B-B14F-4D97-AF65-F5344CB8AC3E}">
        <p14:creationId xmlns:p14="http://schemas.microsoft.com/office/powerpoint/2010/main" val="782758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0437-2895-47F1-96D3-68B7E814CFED}"/>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E5D7825D-9F12-4075-9E83-8A983424E765}"/>
              </a:ext>
            </a:extLst>
          </p:cNvPr>
          <p:cNvSpPr>
            <a:spLocks noGrp="1"/>
          </p:cNvSpPr>
          <p:nvPr>
            <p:ph type="body" idx="1"/>
          </p:nvPr>
        </p:nvSpPr>
        <p:spPr/>
        <p:txBody>
          <a:bodyPr/>
          <a:lstStyle/>
          <a:p>
            <a:pPr marL="476250" indent="-342900">
              <a:buFont typeface="+mj-lt"/>
              <a:buAutoNum type="arabicPeriod"/>
            </a:pPr>
            <a:r>
              <a:rPr lang="en-US" dirty="0"/>
              <a:t>There are 2 system Salesforce and a Database to store the Leads. Whenever a lead is coming into salesforce it must need to go to external Database.</a:t>
            </a:r>
          </a:p>
          <a:p>
            <a:pPr marL="476250" indent="-342900">
              <a:buFont typeface="+mj-lt"/>
              <a:buAutoNum type="arabicPeriod"/>
            </a:pPr>
            <a:r>
              <a:rPr lang="en-US" dirty="0"/>
              <a:t>If there is any duplicate lead going to External Database then Database will tell Salesforce that this is duplicate lead and please mark this as duplicate lead.</a:t>
            </a:r>
            <a:endParaRPr lang="en-IN" dirty="0"/>
          </a:p>
        </p:txBody>
      </p:sp>
      <p:sp>
        <p:nvSpPr>
          <p:cNvPr id="4" name="Slide Number Placeholder 3">
            <a:extLst>
              <a:ext uri="{FF2B5EF4-FFF2-40B4-BE49-F238E27FC236}">
                <a16:creationId xmlns:a16="http://schemas.microsoft.com/office/drawing/2014/main" id="{8E4AC01B-0166-4069-AC98-9FD3D2FE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133</a:t>
            </a:fld>
            <a:endParaRPr lang="en-GB"/>
          </a:p>
        </p:txBody>
      </p:sp>
    </p:spTree>
    <p:extLst>
      <p:ext uri="{BB962C8B-B14F-4D97-AF65-F5344CB8AC3E}">
        <p14:creationId xmlns:p14="http://schemas.microsoft.com/office/powerpoint/2010/main" val="33923060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D2B5-6652-4367-B014-42329AEB312C}"/>
              </a:ext>
            </a:extLst>
          </p:cNvPr>
          <p:cNvSpPr>
            <a:spLocks noGrp="1"/>
          </p:cNvSpPr>
          <p:nvPr>
            <p:ph type="title"/>
          </p:nvPr>
        </p:nvSpPr>
        <p:spPr>
          <a:xfrm>
            <a:off x="311700" y="288275"/>
            <a:ext cx="8520600" cy="572700"/>
          </a:xfrm>
        </p:spPr>
        <p:txBody>
          <a:bodyPr/>
          <a:lstStyle/>
          <a:p>
            <a:r>
              <a:rPr lang="en-US" dirty="0"/>
              <a:t>Notification Acknowledgement</a:t>
            </a:r>
            <a:endParaRPr lang="en-IN" dirty="0"/>
          </a:p>
        </p:txBody>
      </p:sp>
      <p:sp>
        <p:nvSpPr>
          <p:cNvPr id="3" name="Text Placeholder 2">
            <a:extLst>
              <a:ext uri="{FF2B5EF4-FFF2-40B4-BE49-F238E27FC236}">
                <a16:creationId xmlns:a16="http://schemas.microsoft.com/office/drawing/2014/main" id="{2BB73113-AC84-46BA-9947-392A4229B25A}"/>
              </a:ext>
            </a:extLst>
          </p:cNvPr>
          <p:cNvSpPr>
            <a:spLocks noGrp="1"/>
          </p:cNvSpPr>
          <p:nvPr>
            <p:ph type="body" idx="1"/>
          </p:nvPr>
        </p:nvSpPr>
        <p:spPr>
          <a:xfrm>
            <a:off x="311700" y="1053896"/>
            <a:ext cx="8520600" cy="3416400"/>
          </a:xfrm>
        </p:spPr>
        <p:txBody>
          <a:bodyPr/>
          <a:lstStyle/>
          <a:p>
            <a:pPr marL="133350" indent="0">
              <a:buNone/>
            </a:pPr>
            <a:r>
              <a:rPr lang="en-US" dirty="0"/>
              <a:t>Salesforce only consider an outbound message success only if salesforce gets the expected response.</a:t>
            </a:r>
          </a:p>
          <a:p>
            <a:pPr marL="133350" indent="0">
              <a:buNone/>
            </a:pPr>
            <a:endParaRPr lang="en-US" dirty="0"/>
          </a:p>
          <a:p>
            <a:pPr marL="133350" indent="0">
              <a:buNone/>
            </a:pPr>
            <a:r>
              <a:rPr lang="en-IN" dirty="0"/>
              <a:t>&lt;</a:t>
            </a:r>
            <a:r>
              <a:rPr lang="en-IN" dirty="0" err="1"/>
              <a:t>soapenv:Envelope</a:t>
            </a:r>
            <a:r>
              <a:rPr lang="en-IN" dirty="0"/>
              <a:t> </a:t>
            </a:r>
            <a:r>
              <a:rPr lang="en-IN" dirty="0" err="1"/>
              <a:t>xmlns:soapenv</a:t>
            </a:r>
            <a:r>
              <a:rPr lang="en-IN" dirty="0"/>
              <a:t>="http://schemas.xmlsoap.org/soap/envelope/" </a:t>
            </a:r>
            <a:r>
              <a:rPr lang="en-IN" dirty="0" err="1"/>
              <a:t>xmlns:out</a:t>
            </a:r>
            <a:r>
              <a:rPr lang="en-IN" dirty="0"/>
              <a:t>="http://soap.sforce.com/2005/09/outbound"&gt;</a:t>
            </a:r>
          </a:p>
          <a:p>
            <a:pPr marL="133350" indent="0">
              <a:buNone/>
            </a:pPr>
            <a:r>
              <a:rPr lang="en-IN" dirty="0"/>
              <a:t>   &lt;</a:t>
            </a:r>
            <a:r>
              <a:rPr lang="en-IN" dirty="0" err="1"/>
              <a:t>soapenv:Header</a:t>
            </a:r>
            <a:r>
              <a:rPr lang="en-IN" dirty="0"/>
              <a:t>/&gt;</a:t>
            </a:r>
          </a:p>
          <a:p>
            <a:pPr marL="133350" indent="0">
              <a:buNone/>
            </a:pPr>
            <a:r>
              <a:rPr lang="en-IN" dirty="0"/>
              <a:t>   &lt;</a:t>
            </a:r>
            <a:r>
              <a:rPr lang="en-IN" dirty="0" err="1"/>
              <a:t>soapenv:Body</a:t>
            </a:r>
            <a:r>
              <a:rPr lang="en-IN" dirty="0"/>
              <a:t>&gt;</a:t>
            </a:r>
          </a:p>
          <a:p>
            <a:pPr marL="133350" indent="0">
              <a:buNone/>
            </a:pPr>
            <a:r>
              <a:rPr lang="en-IN" dirty="0"/>
              <a:t>      &lt;</a:t>
            </a:r>
            <a:r>
              <a:rPr lang="en-IN" dirty="0" err="1"/>
              <a:t>out:notificationsResponse</a:t>
            </a:r>
            <a:r>
              <a:rPr lang="en-IN" dirty="0"/>
              <a:t>&gt;</a:t>
            </a:r>
          </a:p>
          <a:p>
            <a:pPr marL="133350" indent="0">
              <a:buNone/>
            </a:pPr>
            <a:r>
              <a:rPr lang="en-IN" dirty="0"/>
              <a:t>         &lt;</a:t>
            </a:r>
            <a:r>
              <a:rPr lang="en-IN" dirty="0" err="1"/>
              <a:t>out:Ack</a:t>
            </a:r>
            <a:r>
              <a:rPr lang="en-IN" dirty="0"/>
              <a:t>&gt;true&lt;/</a:t>
            </a:r>
            <a:r>
              <a:rPr lang="en-IN" dirty="0" err="1"/>
              <a:t>out:Ack</a:t>
            </a:r>
            <a:r>
              <a:rPr lang="en-IN" dirty="0"/>
              <a:t>&gt;</a:t>
            </a:r>
          </a:p>
          <a:p>
            <a:pPr marL="133350" indent="0">
              <a:buNone/>
            </a:pPr>
            <a:r>
              <a:rPr lang="en-IN" dirty="0"/>
              <a:t>      &lt;/</a:t>
            </a:r>
            <a:r>
              <a:rPr lang="en-IN" dirty="0" err="1"/>
              <a:t>out:notificationsResponse</a:t>
            </a:r>
            <a:r>
              <a:rPr lang="en-IN" dirty="0"/>
              <a:t>&gt;</a:t>
            </a:r>
          </a:p>
          <a:p>
            <a:pPr marL="133350" indent="0">
              <a:buNone/>
            </a:pPr>
            <a:r>
              <a:rPr lang="en-IN" dirty="0"/>
              <a:t>   &lt;/</a:t>
            </a:r>
            <a:r>
              <a:rPr lang="en-IN" dirty="0" err="1"/>
              <a:t>soapenv:Body</a:t>
            </a:r>
            <a:r>
              <a:rPr lang="en-IN" dirty="0"/>
              <a:t>&gt;</a:t>
            </a:r>
          </a:p>
          <a:p>
            <a:pPr marL="133350" indent="0">
              <a:buNone/>
            </a:pPr>
            <a:r>
              <a:rPr lang="en-IN" dirty="0"/>
              <a:t>&lt;/</a:t>
            </a:r>
            <a:r>
              <a:rPr lang="en-IN" dirty="0" err="1"/>
              <a:t>soapenv:Envelope</a:t>
            </a:r>
            <a:r>
              <a:rPr lang="en-IN" dirty="0"/>
              <a:t>&gt;</a:t>
            </a:r>
          </a:p>
        </p:txBody>
      </p:sp>
      <p:sp>
        <p:nvSpPr>
          <p:cNvPr id="4" name="Slide Number Placeholder 3">
            <a:extLst>
              <a:ext uri="{FF2B5EF4-FFF2-40B4-BE49-F238E27FC236}">
                <a16:creationId xmlns:a16="http://schemas.microsoft.com/office/drawing/2014/main" id="{255FBA27-FDD8-4C03-8143-0F34C68CCE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134</a:t>
            </a:fld>
            <a:endParaRPr lang="en-GB"/>
          </a:p>
        </p:txBody>
      </p:sp>
    </p:spTree>
    <p:extLst>
      <p:ext uri="{BB962C8B-B14F-4D97-AF65-F5344CB8AC3E}">
        <p14:creationId xmlns:p14="http://schemas.microsoft.com/office/powerpoint/2010/main" val="11309649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B2B9-0C59-433A-8C45-9CBCF2EA4F44}"/>
              </a:ext>
            </a:extLst>
          </p:cNvPr>
          <p:cNvSpPr>
            <a:spLocks noGrp="1"/>
          </p:cNvSpPr>
          <p:nvPr>
            <p:ph type="title"/>
          </p:nvPr>
        </p:nvSpPr>
        <p:spPr>
          <a:xfrm>
            <a:off x="311700" y="288275"/>
            <a:ext cx="8520600" cy="572700"/>
          </a:xfrm>
        </p:spPr>
        <p:txBody>
          <a:bodyPr/>
          <a:lstStyle/>
          <a:p>
            <a:r>
              <a:rPr lang="en-US" dirty="0"/>
              <a:t>Outbound in Action</a:t>
            </a:r>
            <a:endParaRPr lang="en-IN" dirty="0"/>
          </a:p>
        </p:txBody>
      </p:sp>
      <p:sp>
        <p:nvSpPr>
          <p:cNvPr id="3" name="Text Placeholder 2">
            <a:extLst>
              <a:ext uri="{FF2B5EF4-FFF2-40B4-BE49-F238E27FC236}">
                <a16:creationId xmlns:a16="http://schemas.microsoft.com/office/drawing/2014/main" id="{62BF50A5-5F55-48B2-B0FD-1F392ADE20B3}"/>
              </a:ext>
            </a:extLst>
          </p:cNvPr>
          <p:cNvSpPr>
            <a:spLocks noGrp="1"/>
          </p:cNvSpPr>
          <p:nvPr>
            <p:ph type="body" idx="1"/>
          </p:nvPr>
        </p:nvSpPr>
        <p:spPr/>
        <p:txBody>
          <a:bodyPr/>
          <a:lstStyle/>
          <a:p>
            <a:pPr marL="133350" indent="0">
              <a:buNone/>
            </a:pPr>
            <a:r>
              <a:rPr lang="en-US" dirty="0"/>
              <a:t>Use Case – Send the Opportunity Details to a particular external system when an Opportunity is closed Won using Outbound Message.</a:t>
            </a:r>
          </a:p>
          <a:p>
            <a:pPr marL="133350" indent="0">
              <a:buNone/>
            </a:pPr>
            <a:endParaRPr lang="en-US" dirty="0"/>
          </a:p>
          <a:p>
            <a:pPr marL="133350" indent="0">
              <a:buNone/>
            </a:pPr>
            <a:r>
              <a:rPr lang="en-US" dirty="0">
                <a:highlight>
                  <a:srgbClr val="FFFF00"/>
                </a:highlight>
              </a:rPr>
              <a:t>Step 1 </a:t>
            </a:r>
            <a:r>
              <a:rPr lang="en-US" dirty="0"/>
              <a:t>– Create a Listener for outbound message.</a:t>
            </a:r>
          </a:p>
          <a:p>
            <a:pPr marL="133350" indent="0">
              <a:buNone/>
            </a:pPr>
            <a:r>
              <a:rPr lang="en-US" dirty="0">
                <a:highlight>
                  <a:srgbClr val="FFFF00"/>
                </a:highlight>
              </a:rPr>
              <a:t>Step 2 </a:t>
            </a:r>
            <a:r>
              <a:rPr lang="en-US" dirty="0"/>
              <a:t>– Create an outbound message for Opportunity Object</a:t>
            </a:r>
          </a:p>
          <a:p>
            <a:pPr marL="133350" indent="0">
              <a:buNone/>
            </a:pPr>
            <a:r>
              <a:rPr lang="en-US" dirty="0">
                <a:highlight>
                  <a:srgbClr val="FFFF00"/>
                </a:highlight>
              </a:rPr>
              <a:t>Step 3 </a:t>
            </a:r>
            <a:r>
              <a:rPr lang="en-US" dirty="0"/>
              <a:t>– Create a Workflow rule to execute that outbound message</a:t>
            </a:r>
            <a:endParaRPr lang="en-IN" dirty="0"/>
          </a:p>
        </p:txBody>
      </p:sp>
      <p:sp>
        <p:nvSpPr>
          <p:cNvPr id="4" name="Slide Number Placeholder 3">
            <a:extLst>
              <a:ext uri="{FF2B5EF4-FFF2-40B4-BE49-F238E27FC236}">
                <a16:creationId xmlns:a16="http://schemas.microsoft.com/office/drawing/2014/main" id="{BCCC365B-9D86-487D-8C60-E7FCC3D0F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135</a:t>
            </a:fld>
            <a:endParaRPr lang="en-GB"/>
          </a:p>
        </p:txBody>
      </p:sp>
    </p:spTree>
    <p:extLst>
      <p:ext uri="{BB962C8B-B14F-4D97-AF65-F5344CB8AC3E}">
        <p14:creationId xmlns:p14="http://schemas.microsoft.com/office/powerpoint/2010/main" val="34986522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p:txBody>
          <a:bodyPr/>
          <a:lstStyle/>
          <a:p>
            <a:r>
              <a:rPr lang="en-US" dirty="0"/>
              <a:t>External Services</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p:txBody>
          <a:bodyPr/>
          <a:lstStyle/>
          <a:p>
            <a:pPr>
              <a:buFont typeface="Wingdings" panose="05000000000000000000" pitchFamily="2" charset="2"/>
              <a:buChar char="v"/>
            </a:pPr>
            <a:r>
              <a:rPr lang="en-US" dirty="0"/>
              <a:t> External Services smooths the way for this exchange by letting you declaratively (no coding!) integrate with externally hosted services that perform a variety of business actions or computations for use in your Salesforce org.</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136</a:t>
            </a:fld>
            <a:endParaRPr lang="en-GB"/>
          </a:p>
        </p:txBody>
      </p:sp>
    </p:spTree>
    <p:extLst>
      <p:ext uri="{BB962C8B-B14F-4D97-AF65-F5344CB8AC3E}">
        <p14:creationId xmlns:p14="http://schemas.microsoft.com/office/powerpoint/2010/main" val="1751857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a:xfrm>
            <a:off x="311700" y="288275"/>
            <a:ext cx="8520600" cy="572700"/>
          </a:xfrm>
        </p:spPr>
        <p:txBody>
          <a:bodyPr/>
          <a:lstStyle/>
          <a:p>
            <a:r>
              <a:rPr lang="en-US" dirty="0"/>
              <a:t>Metadata API</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p:txBody>
          <a:bodyPr/>
          <a:lstStyle/>
          <a:p>
            <a:pPr marL="476250" indent="-342900">
              <a:buFont typeface="+mj-lt"/>
              <a:buAutoNum type="arabicPeriod"/>
            </a:pPr>
            <a:r>
              <a:rPr lang="en-US" dirty="0"/>
              <a:t>Metadata APIs are used to work with Salesforce Metadata.</a:t>
            </a:r>
          </a:p>
          <a:p>
            <a:pPr marL="476250" indent="-342900">
              <a:buFont typeface="+mj-lt"/>
              <a:buAutoNum type="arabicPeriod"/>
            </a:pPr>
            <a:r>
              <a:rPr lang="en-US" dirty="0"/>
              <a:t>The Metadata which we can not create/update/delete using Apex can be easily done using Metadata API.</a:t>
            </a:r>
          </a:p>
          <a:p>
            <a:pPr marL="476250" indent="-342900">
              <a:buFont typeface="+mj-lt"/>
              <a:buAutoNum type="arabicPeriod"/>
            </a:pPr>
            <a:r>
              <a:rPr lang="en-US" dirty="0"/>
              <a:t>Use Metadata API to retrieve, deploy, create, update or delete customization information, such as custom object definitions and page layouts, for your organization.</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137</a:t>
            </a:fld>
            <a:endParaRPr lang="en-GB"/>
          </a:p>
        </p:txBody>
      </p:sp>
      <p:pic>
        <p:nvPicPr>
          <p:cNvPr id="1026" name="Picture 2">
            <a:extLst>
              <a:ext uri="{FF2B5EF4-FFF2-40B4-BE49-F238E27FC236}">
                <a16:creationId xmlns:a16="http://schemas.microsoft.com/office/drawing/2014/main" id="{201B3329-7E59-4CCE-B8E5-769566C5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135" y="2737314"/>
            <a:ext cx="1739730" cy="173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092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9CE6-A264-4B13-B0A8-6C35C83A0AC1}"/>
              </a:ext>
            </a:extLst>
          </p:cNvPr>
          <p:cNvSpPr>
            <a:spLocks noGrp="1"/>
          </p:cNvSpPr>
          <p:nvPr>
            <p:ph type="title"/>
          </p:nvPr>
        </p:nvSpPr>
        <p:spPr>
          <a:xfrm>
            <a:off x="311700" y="98386"/>
            <a:ext cx="8520600" cy="572700"/>
          </a:xfrm>
        </p:spPr>
        <p:txBody>
          <a:bodyPr/>
          <a:lstStyle/>
          <a:p>
            <a:r>
              <a:rPr lang="en-US" sz="2400" dirty="0"/>
              <a:t>What we have included in this Course</a:t>
            </a:r>
            <a:endParaRPr lang="en-IN" sz="2400" dirty="0"/>
          </a:p>
        </p:txBody>
      </p:sp>
      <p:sp>
        <p:nvSpPr>
          <p:cNvPr id="3" name="Text Placeholder 2">
            <a:extLst>
              <a:ext uri="{FF2B5EF4-FFF2-40B4-BE49-F238E27FC236}">
                <a16:creationId xmlns:a16="http://schemas.microsoft.com/office/drawing/2014/main" id="{1FFE6F06-D4DB-43AA-BE29-5D1BE179DA1B}"/>
              </a:ext>
            </a:extLst>
          </p:cNvPr>
          <p:cNvSpPr>
            <a:spLocks noGrp="1"/>
          </p:cNvSpPr>
          <p:nvPr>
            <p:ph type="body" idx="1"/>
          </p:nvPr>
        </p:nvSpPr>
        <p:spPr>
          <a:xfrm>
            <a:off x="311700" y="738622"/>
            <a:ext cx="8520600" cy="4318195"/>
          </a:xfrm>
        </p:spPr>
        <p:txBody>
          <a:bodyPr anchor="ctr"/>
          <a:lstStyle/>
          <a:p>
            <a:pPr marL="476250" indent="-342900">
              <a:lnSpc>
                <a:spcPct val="150000"/>
              </a:lnSpc>
              <a:buFont typeface="+mj-lt"/>
              <a:buAutoNum type="arabicPeriod"/>
            </a:pPr>
            <a:r>
              <a:rPr lang="en-US" sz="1800" dirty="0"/>
              <a:t>List Metadata Using API for example, profile List.</a:t>
            </a:r>
          </a:p>
          <a:p>
            <a:pPr marL="476250" indent="-342900">
              <a:lnSpc>
                <a:spcPct val="150000"/>
              </a:lnSpc>
              <a:buFont typeface="+mj-lt"/>
              <a:buAutoNum type="arabicPeriod"/>
            </a:pPr>
            <a:r>
              <a:rPr lang="en-US" sz="1800" dirty="0"/>
              <a:t>Read Single metadata to get all the details </a:t>
            </a:r>
          </a:p>
          <a:p>
            <a:pPr marL="476250" indent="-342900">
              <a:lnSpc>
                <a:spcPct val="150000"/>
              </a:lnSpc>
              <a:buFont typeface="+mj-lt"/>
              <a:buAutoNum type="arabicPeriod"/>
            </a:pPr>
            <a:r>
              <a:rPr lang="en-US" sz="1800" dirty="0"/>
              <a:t>Create object Using Metadata API.</a:t>
            </a:r>
          </a:p>
          <a:p>
            <a:pPr marL="476250" indent="-342900">
              <a:lnSpc>
                <a:spcPct val="150000"/>
              </a:lnSpc>
              <a:buFont typeface="+mj-lt"/>
              <a:buAutoNum type="arabicPeriod"/>
            </a:pPr>
            <a:r>
              <a:rPr lang="en-US" sz="1800" dirty="0"/>
              <a:t>Create Fields using Metadata API.</a:t>
            </a:r>
          </a:p>
          <a:p>
            <a:pPr marL="476250" indent="-342900">
              <a:lnSpc>
                <a:spcPct val="150000"/>
              </a:lnSpc>
              <a:buFont typeface="+mj-lt"/>
              <a:buAutoNum type="arabicPeriod"/>
            </a:pPr>
            <a:r>
              <a:rPr lang="en-US" sz="1800" dirty="0"/>
              <a:t>Update Field level Security</a:t>
            </a:r>
          </a:p>
          <a:p>
            <a:pPr marL="476250" indent="-342900">
              <a:lnSpc>
                <a:spcPct val="150000"/>
              </a:lnSpc>
              <a:buFont typeface="+mj-lt"/>
              <a:buAutoNum type="arabicPeriod"/>
            </a:pPr>
            <a:r>
              <a:rPr lang="en-US" sz="1800" dirty="0"/>
              <a:t>Delete Metadata Using Metadata API</a:t>
            </a:r>
          </a:p>
          <a:p>
            <a:pPr marL="476250" indent="-342900">
              <a:lnSpc>
                <a:spcPct val="150000"/>
              </a:lnSpc>
              <a:buFont typeface="+mj-lt"/>
              <a:buAutoNum type="arabicPeriod"/>
            </a:pPr>
            <a:r>
              <a:rPr lang="en-US" sz="1800" dirty="0"/>
              <a:t>Create VF Page Using Metadata API</a:t>
            </a:r>
          </a:p>
          <a:p>
            <a:pPr marL="476250" indent="-342900">
              <a:lnSpc>
                <a:spcPct val="150000"/>
              </a:lnSpc>
              <a:buFont typeface="+mj-lt"/>
              <a:buAutoNum type="arabicPeriod"/>
            </a:pPr>
            <a:r>
              <a:rPr lang="en-US" sz="1800" dirty="0"/>
              <a:t>Deactivate Validation Rule / WFR using Metadata API</a:t>
            </a:r>
          </a:p>
          <a:p>
            <a:pPr marL="476250" indent="-342900">
              <a:lnSpc>
                <a:spcPct val="150000"/>
              </a:lnSpc>
              <a:buFont typeface="+mj-lt"/>
              <a:buAutoNum type="arabicPeriod"/>
            </a:pPr>
            <a:r>
              <a:rPr lang="en-US" sz="1800" dirty="0"/>
              <a:t>Delete Custom Metadata Record Using Metadata API.</a:t>
            </a:r>
          </a:p>
          <a:p>
            <a:pPr marL="476250" indent="-342900">
              <a:lnSpc>
                <a:spcPct val="150000"/>
              </a:lnSpc>
              <a:buFont typeface="+mj-lt"/>
              <a:buAutoNum type="arabicPeriod"/>
            </a:pPr>
            <a:endParaRPr lang="en-US" sz="1800" dirty="0"/>
          </a:p>
        </p:txBody>
      </p:sp>
      <p:sp>
        <p:nvSpPr>
          <p:cNvPr id="4" name="Slide Number Placeholder 3">
            <a:extLst>
              <a:ext uri="{FF2B5EF4-FFF2-40B4-BE49-F238E27FC236}">
                <a16:creationId xmlns:a16="http://schemas.microsoft.com/office/drawing/2014/main" id="{B761DADF-CE60-4C99-929C-74EA57C73B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138</a:t>
            </a:fld>
            <a:endParaRPr lang="en-GB"/>
          </a:p>
        </p:txBody>
      </p:sp>
    </p:spTree>
    <p:extLst>
      <p:ext uri="{BB962C8B-B14F-4D97-AF65-F5344CB8AC3E}">
        <p14:creationId xmlns:p14="http://schemas.microsoft.com/office/powerpoint/2010/main" val="38588913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D979-6B9D-4E04-9A3E-AD66ABBB6DB6}"/>
              </a:ext>
            </a:extLst>
          </p:cNvPr>
          <p:cNvSpPr>
            <a:spLocks noGrp="1"/>
          </p:cNvSpPr>
          <p:nvPr>
            <p:ph type="title"/>
          </p:nvPr>
        </p:nvSpPr>
        <p:spPr/>
        <p:txBody>
          <a:bodyPr/>
          <a:lstStyle/>
          <a:p>
            <a:r>
              <a:rPr lang="en-US" dirty="0"/>
              <a:t>Setup Metadata class in your Salesforce Org.</a:t>
            </a:r>
            <a:endParaRPr lang="en-IN" dirty="0"/>
          </a:p>
        </p:txBody>
      </p:sp>
      <p:sp>
        <p:nvSpPr>
          <p:cNvPr id="3" name="Text Placeholder 2">
            <a:extLst>
              <a:ext uri="{FF2B5EF4-FFF2-40B4-BE49-F238E27FC236}">
                <a16:creationId xmlns:a16="http://schemas.microsoft.com/office/drawing/2014/main" id="{F99FE212-FE6C-4162-B7DC-6F87B61FE4CD}"/>
              </a:ext>
            </a:extLst>
          </p:cNvPr>
          <p:cNvSpPr>
            <a:spLocks noGrp="1"/>
          </p:cNvSpPr>
          <p:nvPr>
            <p:ph type="body" idx="1"/>
          </p:nvPr>
        </p:nvSpPr>
        <p:spPr/>
        <p:txBody>
          <a:bodyPr/>
          <a:lstStyle/>
          <a:p>
            <a:pPr>
              <a:buFont typeface="Wingdings" panose="05000000000000000000" pitchFamily="2" charset="2"/>
              <a:buChar char="v"/>
            </a:pPr>
            <a:r>
              <a:rPr lang="en-US" dirty="0"/>
              <a:t>Create an Apex Class and name it “</a:t>
            </a:r>
            <a:r>
              <a:rPr lang="en-US" b="1" dirty="0" err="1"/>
              <a:t>MetadataService</a:t>
            </a:r>
            <a:r>
              <a:rPr lang="en-US" dirty="0"/>
              <a:t>”</a:t>
            </a:r>
          </a:p>
          <a:p>
            <a:pPr>
              <a:buFont typeface="Wingdings" panose="05000000000000000000" pitchFamily="2" charset="2"/>
              <a:buChar char="v"/>
            </a:pPr>
            <a:r>
              <a:rPr lang="en-US" dirty="0"/>
              <a:t>Download the </a:t>
            </a:r>
            <a:r>
              <a:rPr lang="en-US" b="1" dirty="0" err="1"/>
              <a:t>MetadataService</a:t>
            </a:r>
            <a:r>
              <a:rPr lang="en-US" dirty="0"/>
              <a:t> Class from “</a:t>
            </a:r>
            <a:r>
              <a:rPr lang="en-US" dirty="0">
                <a:hlinkClick r:id="rId2"/>
              </a:rPr>
              <a:t>here</a:t>
            </a:r>
            <a:r>
              <a:rPr lang="en-US" dirty="0"/>
              <a:t>”</a:t>
            </a:r>
          </a:p>
          <a:p>
            <a:pPr>
              <a:buFont typeface="Wingdings" panose="05000000000000000000" pitchFamily="2" charset="2"/>
              <a:buChar char="v"/>
            </a:pPr>
            <a:r>
              <a:rPr lang="en-US" dirty="0"/>
              <a:t>Copy and paste the code into your apex class.</a:t>
            </a:r>
            <a:endParaRPr lang="en-IN" dirty="0"/>
          </a:p>
        </p:txBody>
      </p:sp>
      <p:sp>
        <p:nvSpPr>
          <p:cNvPr id="4" name="Slide Number Placeholder 3">
            <a:extLst>
              <a:ext uri="{FF2B5EF4-FFF2-40B4-BE49-F238E27FC236}">
                <a16:creationId xmlns:a16="http://schemas.microsoft.com/office/drawing/2014/main" id="{E9396574-2171-4405-B552-C5A211CA9E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139</a:t>
            </a:fld>
            <a:endParaRPr lang="en-GB"/>
          </a:p>
        </p:txBody>
      </p:sp>
    </p:spTree>
    <p:extLst>
      <p:ext uri="{BB962C8B-B14F-4D97-AF65-F5344CB8AC3E}">
        <p14:creationId xmlns:p14="http://schemas.microsoft.com/office/powerpoint/2010/main" val="2492298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Types of Authentication in Salesforce</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No Authentication</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API Key based authentication</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Basic Authentication ( Username + Password )</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OAuth 1.0</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OAuth 2.0</a:t>
            </a:r>
            <a:endParaRPr dirty="0">
              <a:solidFill>
                <a:srgbClr val="000000"/>
              </a:solidFill>
              <a:latin typeface="Georgia"/>
              <a:ea typeface="Georgia"/>
              <a:cs typeface="Georgia"/>
              <a:sym typeface="Georgia"/>
            </a:endParaRPr>
          </a:p>
          <a:p>
            <a:pPr marL="914400" lvl="1" indent="-323850" algn="l" rtl="0">
              <a:spcBef>
                <a:spcPts val="0"/>
              </a:spcBef>
              <a:spcAft>
                <a:spcPts val="0"/>
              </a:spcAft>
              <a:buSzPts val="1500"/>
              <a:buAutoNum type="alphaLcPeriod"/>
            </a:pPr>
            <a:r>
              <a:rPr lang="en-GB" dirty="0"/>
              <a:t>Authorization Code Flow</a:t>
            </a:r>
          </a:p>
          <a:p>
            <a:pPr lvl="1">
              <a:spcBef>
                <a:spcPts val="0"/>
              </a:spcBef>
              <a:buFont typeface="Georgia"/>
              <a:buAutoNum type="alphaLcPeriod"/>
            </a:pPr>
            <a:r>
              <a:rPr lang="en-GB" dirty="0"/>
              <a:t>Authorization Code Flow with PKCE</a:t>
            </a:r>
            <a:endParaRPr dirty="0"/>
          </a:p>
          <a:p>
            <a:pPr marL="914400" lvl="1" indent="-323850" algn="l" rtl="0">
              <a:spcBef>
                <a:spcPts val="0"/>
              </a:spcBef>
              <a:spcAft>
                <a:spcPts val="0"/>
              </a:spcAft>
              <a:buSzPts val="1500"/>
              <a:buAutoNum type="alphaLcPeriod"/>
            </a:pPr>
            <a:r>
              <a:rPr lang="en-GB" dirty="0"/>
              <a:t>Implicit Flow</a:t>
            </a:r>
            <a:endParaRPr dirty="0"/>
          </a:p>
          <a:p>
            <a:pPr marL="914400" lvl="1" indent="-323850" algn="l" rtl="0">
              <a:spcBef>
                <a:spcPts val="0"/>
              </a:spcBef>
              <a:spcAft>
                <a:spcPts val="0"/>
              </a:spcAft>
              <a:buSzPts val="1500"/>
              <a:buAutoNum type="alphaLcPeriod"/>
            </a:pPr>
            <a:r>
              <a:rPr lang="en-GB" dirty="0"/>
              <a:t>Resource Owner Password Credentials Flow</a:t>
            </a:r>
          </a:p>
          <a:p>
            <a:pPr marL="914400" lvl="1" indent="-323850" algn="l" rtl="0">
              <a:spcBef>
                <a:spcPts val="0"/>
              </a:spcBef>
              <a:spcAft>
                <a:spcPts val="0"/>
              </a:spcAft>
              <a:buSzPts val="1500"/>
              <a:buAutoNum type="alphaLcPeriod"/>
            </a:pPr>
            <a:r>
              <a:rPr lang="en-GB" dirty="0"/>
              <a:t>Client Credentials Flow</a:t>
            </a:r>
            <a:endParaRPr dirty="0"/>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JWT Flow</a:t>
            </a:r>
            <a:endParaRPr dirty="0">
              <a:solidFill>
                <a:srgbClr val="000000"/>
              </a:solidFill>
              <a:latin typeface="Georgia"/>
              <a:ea typeface="Georgia"/>
              <a:cs typeface="Georgia"/>
              <a:sym typeface="Georgia"/>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CE62-4BA0-4F3B-B87E-09406F1C6490}"/>
              </a:ext>
            </a:extLst>
          </p:cNvPr>
          <p:cNvSpPr>
            <a:spLocks noGrp="1"/>
          </p:cNvSpPr>
          <p:nvPr>
            <p:ph type="title"/>
          </p:nvPr>
        </p:nvSpPr>
        <p:spPr>
          <a:xfrm>
            <a:off x="311700" y="86683"/>
            <a:ext cx="8520600" cy="572700"/>
          </a:xfrm>
        </p:spPr>
        <p:txBody>
          <a:bodyPr/>
          <a:lstStyle/>
          <a:p>
            <a:r>
              <a:rPr lang="en-US" dirty="0"/>
              <a:t>Scenario 1 - List all the profiles</a:t>
            </a:r>
            <a:endParaRPr lang="en-IN" dirty="0"/>
          </a:p>
        </p:txBody>
      </p:sp>
      <p:sp>
        <p:nvSpPr>
          <p:cNvPr id="3" name="Text Placeholder 2">
            <a:extLst>
              <a:ext uri="{FF2B5EF4-FFF2-40B4-BE49-F238E27FC236}">
                <a16:creationId xmlns:a16="http://schemas.microsoft.com/office/drawing/2014/main" id="{B3FFC35E-2748-475B-9C9F-49BD7EE5BC50}"/>
              </a:ext>
            </a:extLst>
          </p:cNvPr>
          <p:cNvSpPr>
            <a:spLocks noGrp="1"/>
          </p:cNvSpPr>
          <p:nvPr>
            <p:ph type="body" idx="1"/>
          </p:nvPr>
        </p:nvSpPr>
        <p:spPr>
          <a:xfrm>
            <a:off x="311700" y="710688"/>
            <a:ext cx="8520600" cy="4215731"/>
          </a:xfrm>
        </p:spPr>
        <p:txBody>
          <a:bodyPr/>
          <a:lstStyle/>
          <a:p>
            <a:pPr marL="133350" indent="0">
              <a:buNone/>
            </a:pPr>
            <a:r>
              <a:rPr lang="en-US" dirty="0">
                <a:highlight>
                  <a:srgbClr val="FFFF00"/>
                </a:highlight>
              </a:rPr>
              <a:t>Scenario</a:t>
            </a:r>
            <a:r>
              <a:rPr lang="en-US" dirty="0"/>
              <a:t> - We need to get all the details about the profiles that are available in salesforce org.</a:t>
            </a:r>
          </a:p>
          <a:p>
            <a:pPr marL="133350" indent="0">
              <a:buNone/>
            </a:pPr>
            <a:r>
              <a:rPr lang="en-US" dirty="0">
                <a:highlight>
                  <a:srgbClr val="FFFF00"/>
                </a:highlight>
              </a:rPr>
              <a:t>Solution</a:t>
            </a:r>
            <a:r>
              <a:rPr lang="en-US" dirty="0"/>
              <a:t> – We can use SOQL query to get the Profile Details</a:t>
            </a:r>
          </a:p>
          <a:p>
            <a:pPr>
              <a:buFontTx/>
              <a:buChar char="-"/>
            </a:pPr>
            <a:r>
              <a:rPr lang="en-US" dirty="0"/>
              <a:t>If we use SOQL Query to fetch the details then we do not see the actual name of our profile. It always displays the Label of the profile</a:t>
            </a:r>
          </a:p>
          <a:p>
            <a:pPr>
              <a:buFontTx/>
              <a:buChar char="-"/>
            </a:pPr>
            <a:r>
              <a:rPr lang="en-US" dirty="0"/>
              <a:t>We need to use Metadata API to fetch All the details.</a:t>
            </a:r>
          </a:p>
          <a:p>
            <a:pPr>
              <a:buFontTx/>
              <a:buChar char="-"/>
            </a:pPr>
            <a:endParaRPr lang="en-US" dirty="0"/>
          </a:p>
          <a:p>
            <a:pPr marL="133350" indent="0">
              <a:buNone/>
            </a:pPr>
            <a:r>
              <a:rPr lang="en-US" b="1" dirty="0"/>
              <a:t>Setup the connection</a:t>
            </a:r>
          </a:p>
          <a:p>
            <a:pPr marL="133350" indent="0">
              <a:buNone/>
            </a:pPr>
            <a:r>
              <a:rPr lang="en-IN" sz="1300" dirty="0" err="1"/>
              <a:t>MetadataService.MetadataPort</a:t>
            </a:r>
            <a:r>
              <a:rPr lang="en-IN" sz="1300" dirty="0"/>
              <a:t> service = new </a:t>
            </a:r>
            <a:r>
              <a:rPr lang="en-IN" sz="1300" dirty="0" err="1"/>
              <a:t>MetadataService.MetadataPort</a:t>
            </a:r>
            <a:r>
              <a:rPr lang="en-IN" sz="1300" dirty="0"/>
              <a:t>();</a:t>
            </a:r>
          </a:p>
          <a:p>
            <a:pPr marL="133350" indent="0">
              <a:buNone/>
            </a:pPr>
            <a:r>
              <a:rPr lang="en-IN" sz="1300" dirty="0" err="1"/>
              <a:t>service.SessionHeader</a:t>
            </a:r>
            <a:r>
              <a:rPr lang="en-IN" sz="1300" dirty="0"/>
              <a:t> = new </a:t>
            </a:r>
            <a:r>
              <a:rPr lang="en-IN" sz="1300" dirty="0" err="1"/>
              <a:t>MetadataService.SessionHeader_element</a:t>
            </a:r>
            <a:r>
              <a:rPr lang="en-IN" sz="1300" dirty="0"/>
              <a:t>();</a:t>
            </a:r>
          </a:p>
          <a:p>
            <a:pPr marL="133350" indent="0">
              <a:buNone/>
            </a:pPr>
            <a:r>
              <a:rPr lang="en-IN" sz="1300" dirty="0" err="1"/>
              <a:t>service.SessionHeader.sessionId</a:t>
            </a:r>
            <a:r>
              <a:rPr lang="en-IN" sz="1300" dirty="0"/>
              <a:t> = </a:t>
            </a:r>
            <a:r>
              <a:rPr lang="en-IN" sz="1300" dirty="0" err="1"/>
              <a:t>UserInfo.getSessionId</a:t>
            </a:r>
            <a:r>
              <a:rPr lang="en-IN" sz="1300" dirty="0"/>
              <a:t>();</a:t>
            </a:r>
          </a:p>
          <a:p>
            <a:pPr marL="133350" indent="0">
              <a:buNone/>
            </a:pPr>
            <a:endParaRPr lang="en-IN" dirty="0"/>
          </a:p>
          <a:p>
            <a:pPr marL="133350" indent="0">
              <a:buNone/>
            </a:pPr>
            <a:r>
              <a:rPr lang="en-IN" b="1" dirty="0"/>
              <a:t>Prepare Query</a:t>
            </a:r>
          </a:p>
          <a:p>
            <a:pPr marL="133350" indent="0">
              <a:buNone/>
            </a:pPr>
            <a:r>
              <a:rPr lang="en-IN" sz="1300" dirty="0" err="1"/>
              <a:t>MetadataService.ListMetadataQuery</a:t>
            </a:r>
            <a:r>
              <a:rPr lang="en-IN" sz="1300" dirty="0"/>
              <a:t> profile = new </a:t>
            </a:r>
            <a:r>
              <a:rPr lang="en-IN" sz="1300" dirty="0" err="1"/>
              <a:t>MetadataService.ListMetadataQuery</a:t>
            </a:r>
            <a:r>
              <a:rPr lang="en-IN" sz="1300" dirty="0"/>
              <a:t>();</a:t>
            </a:r>
          </a:p>
          <a:p>
            <a:pPr marL="133350" indent="0">
              <a:buNone/>
            </a:pPr>
            <a:r>
              <a:rPr lang="en-IN" sz="1300" dirty="0" err="1"/>
              <a:t>profile.type_x</a:t>
            </a:r>
            <a:r>
              <a:rPr lang="en-IN" sz="1300" dirty="0"/>
              <a:t> = </a:t>
            </a:r>
            <a:r>
              <a:rPr lang="en-IN" sz="1300" dirty="0" err="1"/>
              <a:t>typex</a:t>
            </a:r>
            <a:r>
              <a:rPr lang="en-IN" sz="1300" dirty="0"/>
              <a:t>; // Profile, </a:t>
            </a:r>
            <a:r>
              <a:rPr lang="en-IN" sz="1300" dirty="0" err="1"/>
              <a:t>CustomObject</a:t>
            </a:r>
            <a:r>
              <a:rPr lang="en-IN" sz="1300" dirty="0"/>
              <a:t>, </a:t>
            </a:r>
            <a:r>
              <a:rPr lang="en-IN" sz="1300" dirty="0" err="1"/>
              <a:t>ApexTrigger</a:t>
            </a:r>
            <a:r>
              <a:rPr lang="en-IN" sz="1300" dirty="0"/>
              <a:t>, </a:t>
            </a:r>
            <a:r>
              <a:rPr lang="en-IN" sz="1300" dirty="0" err="1"/>
              <a:t>ApexClass</a:t>
            </a:r>
            <a:endParaRPr lang="en-IN" sz="1300" dirty="0"/>
          </a:p>
          <a:p>
            <a:pPr marL="133350" indent="0">
              <a:buNone/>
            </a:pPr>
            <a:endParaRPr lang="en-IN" sz="1300" dirty="0"/>
          </a:p>
          <a:p>
            <a:pPr marL="133350" indent="0">
              <a:buNone/>
            </a:pPr>
            <a:r>
              <a:rPr lang="en-IN" sz="1300" b="1" dirty="0"/>
              <a:t>Execute Query - </a:t>
            </a:r>
            <a:r>
              <a:rPr lang="en-IN" sz="1300" dirty="0" err="1"/>
              <a:t>service.listMetadata</a:t>
            </a:r>
            <a:r>
              <a:rPr lang="en-IN" sz="1300" dirty="0"/>
              <a:t>(queries, 25);</a:t>
            </a:r>
          </a:p>
        </p:txBody>
      </p:sp>
      <p:sp>
        <p:nvSpPr>
          <p:cNvPr id="4" name="Slide Number Placeholder 3">
            <a:extLst>
              <a:ext uri="{FF2B5EF4-FFF2-40B4-BE49-F238E27FC236}">
                <a16:creationId xmlns:a16="http://schemas.microsoft.com/office/drawing/2014/main" id="{D0388D2F-2DAC-4676-A92D-065AA5878B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140</a:t>
            </a:fld>
            <a:endParaRPr lang="en-GB"/>
          </a:p>
        </p:txBody>
      </p:sp>
    </p:spTree>
    <p:extLst>
      <p:ext uri="{BB962C8B-B14F-4D97-AF65-F5344CB8AC3E}">
        <p14:creationId xmlns:p14="http://schemas.microsoft.com/office/powerpoint/2010/main" val="2082515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BA56-28C3-44AC-8831-0295532FC755}"/>
              </a:ext>
            </a:extLst>
          </p:cNvPr>
          <p:cNvSpPr>
            <a:spLocks noGrp="1"/>
          </p:cNvSpPr>
          <p:nvPr>
            <p:ph type="title"/>
          </p:nvPr>
        </p:nvSpPr>
        <p:spPr>
          <a:xfrm>
            <a:off x="311700" y="288275"/>
            <a:ext cx="8520600" cy="572700"/>
          </a:xfrm>
        </p:spPr>
        <p:txBody>
          <a:bodyPr/>
          <a:lstStyle/>
          <a:p>
            <a:r>
              <a:rPr lang="en-US" dirty="0"/>
              <a:t>Scenario 2 - Read Single Metadata</a:t>
            </a:r>
            <a:endParaRPr lang="en-IN" dirty="0"/>
          </a:p>
        </p:txBody>
      </p:sp>
      <p:sp>
        <p:nvSpPr>
          <p:cNvPr id="3" name="Text Placeholder 2">
            <a:extLst>
              <a:ext uri="{FF2B5EF4-FFF2-40B4-BE49-F238E27FC236}">
                <a16:creationId xmlns:a16="http://schemas.microsoft.com/office/drawing/2014/main" id="{27FD9CE0-2879-4F89-AA81-D853ECCA7068}"/>
              </a:ext>
            </a:extLst>
          </p:cNvPr>
          <p:cNvSpPr>
            <a:spLocks noGrp="1"/>
          </p:cNvSpPr>
          <p:nvPr>
            <p:ph type="body" idx="1"/>
          </p:nvPr>
        </p:nvSpPr>
        <p:spPr/>
        <p:txBody>
          <a:bodyPr/>
          <a:lstStyle/>
          <a:p>
            <a:pPr>
              <a:buFont typeface="Wingdings" panose="05000000000000000000" pitchFamily="2" charset="2"/>
              <a:buChar char="v"/>
            </a:pPr>
            <a:r>
              <a:rPr lang="en-US" dirty="0"/>
              <a:t>Read Profile Details</a:t>
            </a:r>
          </a:p>
          <a:p>
            <a:pPr>
              <a:buFont typeface="Wingdings" panose="05000000000000000000" pitchFamily="2" charset="2"/>
              <a:buChar char="v"/>
            </a:pPr>
            <a:r>
              <a:rPr lang="en-US" dirty="0"/>
              <a:t>Read </a:t>
            </a:r>
            <a:r>
              <a:rPr lang="en-US" dirty="0" err="1"/>
              <a:t>ApexClass</a:t>
            </a:r>
            <a:endParaRPr lang="en-US" dirty="0"/>
          </a:p>
          <a:p>
            <a:pPr>
              <a:buFont typeface="Wingdings" panose="05000000000000000000" pitchFamily="2" charset="2"/>
              <a:buChar char="v"/>
            </a:pPr>
            <a:r>
              <a:rPr lang="en-US" dirty="0"/>
              <a:t>Read </a:t>
            </a:r>
            <a:r>
              <a:rPr lang="en-US" dirty="0" err="1"/>
              <a:t>AuraComponent</a:t>
            </a:r>
            <a:endParaRPr lang="en-US" dirty="0"/>
          </a:p>
          <a:p>
            <a:pPr>
              <a:buFont typeface="Wingdings" panose="05000000000000000000" pitchFamily="2" charset="2"/>
              <a:buChar char="v"/>
            </a:pPr>
            <a:endParaRPr lang="en-US" dirty="0"/>
          </a:p>
          <a:p>
            <a:pPr marL="133350" indent="0">
              <a:buNone/>
            </a:pPr>
            <a:r>
              <a:rPr lang="en-US" dirty="0">
                <a:highlight>
                  <a:srgbClr val="FFFF00"/>
                </a:highlight>
              </a:rPr>
              <a:t>Scenario – </a:t>
            </a:r>
            <a:r>
              <a:rPr lang="en-US" dirty="0"/>
              <a:t>List all the </a:t>
            </a:r>
            <a:r>
              <a:rPr lang="en-US" dirty="0" err="1"/>
              <a:t>CustomObject</a:t>
            </a:r>
            <a:r>
              <a:rPr lang="en-US" dirty="0"/>
              <a:t> in the dropdown in a </a:t>
            </a:r>
            <a:r>
              <a:rPr lang="en-US" dirty="0" err="1"/>
              <a:t>vf</a:t>
            </a:r>
            <a:r>
              <a:rPr lang="en-US" dirty="0"/>
              <a:t> page and upon selecting any custom object display that object details</a:t>
            </a:r>
          </a:p>
          <a:p>
            <a:pPr>
              <a:buFont typeface="Wingdings" panose="05000000000000000000" pitchFamily="2" charset="2"/>
              <a:buChar char="v"/>
            </a:pPr>
            <a:endParaRPr lang="en-US" dirty="0"/>
          </a:p>
          <a:p>
            <a:pPr marL="133350" indent="0">
              <a:buNone/>
            </a:pPr>
            <a:r>
              <a:rPr lang="en-IN" dirty="0" err="1"/>
              <a:t>MetadataService.Profile</a:t>
            </a:r>
            <a:r>
              <a:rPr lang="en-IN" dirty="0"/>
              <a:t> </a:t>
            </a:r>
            <a:r>
              <a:rPr lang="en-IN" dirty="0" err="1"/>
              <a:t>profileDetails</a:t>
            </a:r>
            <a:r>
              <a:rPr lang="en-IN" dirty="0"/>
              <a:t> = (</a:t>
            </a:r>
            <a:r>
              <a:rPr lang="en-IN" dirty="0" err="1"/>
              <a:t>MetadataService.Profile</a:t>
            </a:r>
            <a:r>
              <a:rPr lang="en-IN" dirty="0"/>
              <a:t>) </a:t>
            </a:r>
            <a:r>
              <a:rPr lang="en-IN" dirty="0" err="1"/>
              <a:t>service.readMetadata</a:t>
            </a:r>
            <a:r>
              <a:rPr lang="en-IN" dirty="0"/>
              <a:t>(</a:t>
            </a:r>
            <a:r>
              <a:rPr lang="en-IN" dirty="0">
                <a:highlight>
                  <a:srgbClr val="FFFF00"/>
                </a:highlight>
              </a:rPr>
              <a:t>'Profile</a:t>
            </a:r>
            <a:r>
              <a:rPr lang="en-IN" dirty="0"/>
              <a:t>',</a:t>
            </a:r>
          </a:p>
          <a:p>
            <a:pPr marL="133350" indent="0">
              <a:buNone/>
            </a:pPr>
            <a:r>
              <a:rPr lang="en-IN" dirty="0"/>
              <a:t>                                                                new String[] { </a:t>
            </a:r>
            <a:r>
              <a:rPr lang="en-IN" dirty="0">
                <a:highlight>
                  <a:srgbClr val="FFFF00"/>
                </a:highlight>
              </a:rPr>
              <a:t>'Admin</a:t>
            </a:r>
            <a:r>
              <a:rPr lang="en-IN" dirty="0"/>
              <a:t>' }).</a:t>
            </a:r>
            <a:r>
              <a:rPr lang="en-IN" dirty="0" err="1"/>
              <a:t>getRecords</a:t>
            </a:r>
            <a:r>
              <a:rPr lang="en-IN" dirty="0"/>
              <a:t>()[0];</a:t>
            </a:r>
          </a:p>
        </p:txBody>
      </p:sp>
      <p:sp>
        <p:nvSpPr>
          <p:cNvPr id="4" name="Slide Number Placeholder 3">
            <a:extLst>
              <a:ext uri="{FF2B5EF4-FFF2-40B4-BE49-F238E27FC236}">
                <a16:creationId xmlns:a16="http://schemas.microsoft.com/office/drawing/2014/main" id="{0E5E5395-B1D0-4E89-89C0-6BF882095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141</a:t>
            </a:fld>
            <a:endParaRPr lang="en-GB"/>
          </a:p>
        </p:txBody>
      </p:sp>
    </p:spTree>
    <p:extLst>
      <p:ext uri="{BB962C8B-B14F-4D97-AF65-F5344CB8AC3E}">
        <p14:creationId xmlns:p14="http://schemas.microsoft.com/office/powerpoint/2010/main" val="3981346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874-5B5D-4376-9F3A-E16F58DAA6C8}"/>
              </a:ext>
            </a:extLst>
          </p:cNvPr>
          <p:cNvSpPr>
            <a:spLocks noGrp="1"/>
          </p:cNvSpPr>
          <p:nvPr>
            <p:ph type="title"/>
          </p:nvPr>
        </p:nvSpPr>
        <p:spPr>
          <a:xfrm>
            <a:off x="311700" y="288275"/>
            <a:ext cx="8520600" cy="572700"/>
          </a:xfrm>
        </p:spPr>
        <p:txBody>
          <a:bodyPr/>
          <a:lstStyle/>
          <a:p>
            <a:r>
              <a:rPr lang="en-US" dirty="0"/>
              <a:t>Scenario 3 - Create object using Metadata API</a:t>
            </a:r>
            <a:endParaRPr lang="en-IN" dirty="0"/>
          </a:p>
        </p:txBody>
      </p:sp>
      <p:sp>
        <p:nvSpPr>
          <p:cNvPr id="3" name="Text Placeholder 2">
            <a:extLst>
              <a:ext uri="{FF2B5EF4-FFF2-40B4-BE49-F238E27FC236}">
                <a16:creationId xmlns:a16="http://schemas.microsoft.com/office/drawing/2014/main" id="{6E950E18-958E-4E80-A69D-4BDF0E9BD701}"/>
              </a:ext>
            </a:extLst>
          </p:cNvPr>
          <p:cNvSpPr>
            <a:spLocks noGrp="1"/>
          </p:cNvSpPr>
          <p:nvPr>
            <p:ph type="body" idx="1"/>
          </p:nvPr>
        </p:nvSpPr>
        <p:spPr/>
        <p:txBody>
          <a:bodyPr/>
          <a:lstStyle/>
          <a:p>
            <a:pPr marL="133350" indent="0">
              <a:buNone/>
            </a:pPr>
            <a:r>
              <a:rPr lang="en-US" dirty="0"/>
              <a:t>What all it takes to create a custom object</a:t>
            </a:r>
          </a:p>
          <a:p>
            <a:pPr>
              <a:buFont typeface="Wingdings" panose="05000000000000000000" pitchFamily="2" charset="2"/>
              <a:buChar char="v"/>
            </a:pPr>
            <a:r>
              <a:rPr lang="en-US" dirty="0"/>
              <a:t>Label of the Object</a:t>
            </a:r>
          </a:p>
          <a:p>
            <a:pPr>
              <a:buFont typeface="Wingdings" panose="05000000000000000000" pitchFamily="2" charset="2"/>
              <a:buChar char="v"/>
            </a:pPr>
            <a:r>
              <a:rPr lang="en-US" dirty="0"/>
              <a:t>API Name</a:t>
            </a:r>
          </a:p>
          <a:p>
            <a:pPr>
              <a:buFont typeface="Wingdings" panose="05000000000000000000" pitchFamily="2" charset="2"/>
              <a:buChar char="v"/>
            </a:pPr>
            <a:r>
              <a:rPr lang="en-US" dirty="0"/>
              <a:t>Deployment status</a:t>
            </a:r>
          </a:p>
          <a:p>
            <a:pPr>
              <a:buFont typeface="Wingdings" panose="05000000000000000000" pitchFamily="2" charset="2"/>
              <a:buChar char="v"/>
            </a:pPr>
            <a:r>
              <a:rPr lang="en-IN" dirty="0"/>
              <a:t>Allow Search</a:t>
            </a:r>
          </a:p>
          <a:p>
            <a:pPr>
              <a:buFont typeface="Wingdings" panose="05000000000000000000" pitchFamily="2" charset="2"/>
              <a:buChar char="v"/>
            </a:pPr>
            <a:r>
              <a:rPr lang="en-IN" dirty="0"/>
              <a:t>Allow Report</a:t>
            </a:r>
          </a:p>
          <a:p>
            <a:pPr>
              <a:buFont typeface="Wingdings" panose="05000000000000000000" pitchFamily="2" charset="2"/>
              <a:buChar char="v"/>
            </a:pPr>
            <a:r>
              <a:rPr lang="en-IN" dirty="0"/>
              <a:t>Enable History</a:t>
            </a:r>
          </a:p>
          <a:p>
            <a:pPr>
              <a:buFont typeface="Wingdings" panose="05000000000000000000" pitchFamily="2" charset="2"/>
              <a:buChar char="v"/>
            </a:pPr>
            <a:r>
              <a:rPr lang="en-IN" dirty="0"/>
              <a:t>Sharing Model - Private, Read, </a:t>
            </a:r>
            <a:r>
              <a:rPr lang="en-IN" dirty="0" err="1"/>
              <a:t>ReadWrite</a:t>
            </a:r>
            <a:r>
              <a:rPr lang="en-IN" dirty="0"/>
              <a:t>, </a:t>
            </a:r>
            <a:r>
              <a:rPr lang="en-IN" dirty="0" err="1"/>
              <a:t>ReadWriteTransfer</a:t>
            </a:r>
            <a:r>
              <a:rPr lang="en-IN" dirty="0"/>
              <a:t>, </a:t>
            </a:r>
            <a:r>
              <a:rPr lang="en-IN" dirty="0" err="1"/>
              <a:t>FullAccess</a:t>
            </a:r>
            <a:r>
              <a:rPr lang="en-IN" dirty="0"/>
              <a:t>, </a:t>
            </a:r>
            <a:r>
              <a:rPr lang="en-IN" dirty="0" err="1"/>
              <a:t>ControlledByParent</a:t>
            </a:r>
            <a:r>
              <a:rPr lang="en-IN" dirty="0"/>
              <a:t>, </a:t>
            </a:r>
            <a:r>
              <a:rPr lang="en-IN" dirty="0" err="1"/>
              <a:t>ControlledByCampaign</a:t>
            </a:r>
            <a:r>
              <a:rPr lang="en-IN" dirty="0"/>
              <a:t>, </a:t>
            </a:r>
            <a:r>
              <a:rPr lang="en-IN" dirty="0" err="1"/>
              <a:t>ControlledByLeadOrContact</a:t>
            </a:r>
            <a:endParaRPr lang="en-IN" dirty="0"/>
          </a:p>
          <a:p>
            <a:pPr>
              <a:buFont typeface="Wingdings" panose="05000000000000000000" pitchFamily="2" charset="2"/>
              <a:buChar char="v"/>
            </a:pPr>
            <a:r>
              <a:rPr lang="en-IN" dirty="0"/>
              <a:t>etc</a:t>
            </a:r>
          </a:p>
        </p:txBody>
      </p:sp>
      <p:sp>
        <p:nvSpPr>
          <p:cNvPr id="4" name="Slide Number Placeholder 3">
            <a:extLst>
              <a:ext uri="{FF2B5EF4-FFF2-40B4-BE49-F238E27FC236}">
                <a16:creationId xmlns:a16="http://schemas.microsoft.com/office/drawing/2014/main" id="{4A58856B-30B4-4D44-AD48-5023AEE9C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142</a:t>
            </a:fld>
            <a:endParaRPr lang="en-GB"/>
          </a:p>
        </p:txBody>
      </p:sp>
    </p:spTree>
    <p:extLst>
      <p:ext uri="{BB962C8B-B14F-4D97-AF65-F5344CB8AC3E}">
        <p14:creationId xmlns:p14="http://schemas.microsoft.com/office/powerpoint/2010/main" val="9757571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9B10-F0F3-4FB1-AB5F-FE41791373A7}"/>
              </a:ext>
            </a:extLst>
          </p:cNvPr>
          <p:cNvSpPr>
            <a:spLocks noGrp="1"/>
          </p:cNvSpPr>
          <p:nvPr>
            <p:ph type="title"/>
          </p:nvPr>
        </p:nvSpPr>
        <p:spPr>
          <a:xfrm>
            <a:off x="311700" y="86683"/>
            <a:ext cx="8520600" cy="572700"/>
          </a:xfrm>
        </p:spPr>
        <p:txBody>
          <a:bodyPr/>
          <a:lstStyle/>
          <a:p>
            <a:r>
              <a:rPr lang="en-US" dirty="0"/>
              <a:t>Sample Code…</a:t>
            </a:r>
            <a:endParaRPr lang="en-IN" dirty="0"/>
          </a:p>
        </p:txBody>
      </p:sp>
      <p:sp>
        <p:nvSpPr>
          <p:cNvPr id="3" name="Text Placeholder 2">
            <a:extLst>
              <a:ext uri="{FF2B5EF4-FFF2-40B4-BE49-F238E27FC236}">
                <a16:creationId xmlns:a16="http://schemas.microsoft.com/office/drawing/2014/main" id="{35DDFEDA-C70E-4875-B19B-F147ACD57FAA}"/>
              </a:ext>
            </a:extLst>
          </p:cNvPr>
          <p:cNvSpPr>
            <a:spLocks noGrp="1"/>
          </p:cNvSpPr>
          <p:nvPr>
            <p:ph type="body" idx="1"/>
          </p:nvPr>
        </p:nvSpPr>
        <p:spPr>
          <a:xfrm>
            <a:off x="311700" y="863549"/>
            <a:ext cx="8520600" cy="3799667"/>
          </a:xfrm>
        </p:spPr>
        <p:txBody>
          <a:bodyPr/>
          <a:lstStyle/>
          <a:p>
            <a:pPr marL="133350" indent="0">
              <a:buNone/>
            </a:pPr>
            <a:r>
              <a:rPr lang="en-IN" sz="1400" dirty="0" err="1"/>
              <a:t>MetadataService.MetadataPort</a:t>
            </a:r>
            <a:r>
              <a:rPr lang="en-IN" sz="1400" dirty="0"/>
              <a:t> service = </a:t>
            </a:r>
            <a:r>
              <a:rPr lang="en-IN" sz="1400" dirty="0" err="1"/>
              <a:t>createService</a:t>
            </a:r>
            <a:r>
              <a:rPr lang="en-IN" sz="1400" dirty="0"/>
              <a:t>();</a:t>
            </a:r>
          </a:p>
          <a:p>
            <a:pPr marL="133350" indent="0">
              <a:buNone/>
            </a:pPr>
            <a:r>
              <a:rPr lang="en-IN" sz="1400" dirty="0" err="1"/>
              <a:t>MetadataService.CustomObject</a:t>
            </a:r>
            <a:r>
              <a:rPr lang="en-IN" sz="1400" dirty="0"/>
              <a:t> </a:t>
            </a:r>
            <a:r>
              <a:rPr lang="en-IN" sz="1400" dirty="0" err="1"/>
              <a:t>customObject</a:t>
            </a:r>
            <a:r>
              <a:rPr lang="en-IN" sz="1400" dirty="0"/>
              <a:t> = new </a:t>
            </a:r>
            <a:r>
              <a:rPr lang="en-IN" sz="1400" dirty="0" err="1"/>
              <a:t>MetadataService.CustomObject</a:t>
            </a:r>
            <a:r>
              <a:rPr lang="en-IN" sz="1400" dirty="0"/>
              <a:t>();</a:t>
            </a:r>
          </a:p>
          <a:p>
            <a:pPr marL="133350" indent="0">
              <a:buNone/>
            </a:pPr>
            <a:r>
              <a:rPr lang="en-IN" sz="1400" dirty="0" err="1"/>
              <a:t>customObject.fullName</a:t>
            </a:r>
            <a:r>
              <a:rPr lang="en-IN" sz="1400" dirty="0"/>
              <a:t> = </a:t>
            </a:r>
            <a:r>
              <a:rPr lang="en-IN" sz="1400" dirty="0" err="1"/>
              <a:t>objectLabel.replace</a:t>
            </a:r>
            <a:r>
              <a:rPr lang="en-IN" sz="1400" dirty="0"/>
              <a:t>(' ', '_')+'__c';</a:t>
            </a:r>
          </a:p>
          <a:p>
            <a:pPr marL="133350" indent="0">
              <a:buNone/>
            </a:pPr>
            <a:r>
              <a:rPr lang="en-IN" sz="1400" dirty="0" err="1"/>
              <a:t>customObject.label</a:t>
            </a:r>
            <a:r>
              <a:rPr lang="en-IN" sz="1400" dirty="0"/>
              <a:t> = </a:t>
            </a:r>
            <a:r>
              <a:rPr lang="en-IN" sz="1400" dirty="0" err="1"/>
              <a:t>objectLabel</a:t>
            </a:r>
            <a:r>
              <a:rPr lang="en-IN" sz="1400" dirty="0"/>
              <a:t>;</a:t>
            </a:r>
          </a:p>
          <a:p>
            <a:pPr marL="133350" indent="0">
              <a:buNone/>
            </a:pPr>
            <a:r>
              <a:rPr lang="en-IN" sz="1400" dirty="0" err="1"/>
              <a:t>customObject.pluralLabel</a:t>
            </a:r>
            <a:r>
              <a:rPr lang="en-IN" sz="1400" dirty="0"/>
              <a:t> = </a:t>
            </a:r>
            <a:r>
              <a:rPr lang="en-IN" sz="1400" dirty="0" err="1"/>
              <a:t>pluralLabel</a:t>
            </a:r>
            <a:r>
              <a:rPr lang="en-IN" sz="1400" dirty="0"/>
              <a:t>;</a:t>
            </a:r>
          </a:p>
          <a:p>
            <a:pPr marL="133350" indent="0">
              <a:buNone/>
            </a:pPr>
            <a:r>
              <a:rPr lang="en-IN" sz="1400" dirty="0" err="1"/>
              <a:t>customObject.nameField</a:t>
            </a:r>
            <a:r>
              <a:rPr lang="en-IN" sz="1400" dirty="0"/>
              <a:t> = new </a:t>
            </a:r>
            <a:r>
              <a:rPr lang="en-IN" sz="1400" dirty="0" err="1"/>
              <a:t>MetadataService.CustomField</a:t>
            </a:r>
            <a:r>
              <a:rPr lang="en-IN" sz="1400" dirty="0"/>
              <a:t>();</a:t>
            </a:r>
          </a:p>
          <a:p>
            <a:pPr marL="133350" indent="0">
              <a:buNone/>
            </a:pPr>
            <a:r>
              <a:rPr lang="en-IN" sz="1400" dirty="0" err="1"/>
              <a:t>customObject.nameField.type_x</a:t>
            </a:r>
            <a:r>
              <a:rPr lang="en-IN" sz="1400" dirty="0"/>
              <a:t> = 'Text';</a:t>
            </a:r>
          </a:p>
          <a:p>
            <a:pPr marL="133350" indent="0">
              <a:buNone/>
            </a:pPr>
            <a:r>
              <a:rPr lang="en-IN" sz="1400" dirty="0" err="1"/>
              <a:t>customObject.nameField.label</a:t>
            </a:r>
            <a:r>
              <a:rPr lang="en-IN" sz="1400" dirty="0"/>
              <a:t> = </a:t>
            </a:r>
            <a:r>
              <a:rPr lang="en-IN" sz="1400" dirty="0" err="1"/>
              <a:t>objectLabel</a:t>
            </a:r>
            <a:r>
              <a:rPr lang="en-IN" sz="1400" dirty="0"/>
              <a:t>+' Record';</a:t>
            </a:r>
          </a:p>
          <a:p>
            <a:pPr marL="133350" indent="0">
              <a:buNone/>
            </a:pPr>
            <a:r>
              <a:rPr lang="en-IN" sz="1400" dirty="0" err="1"/>
              <a:t>customObject.deploymentStatus</a:t>
            </a:r>
            <a:r>
              <a:rPr lang="en-IN" sz="1400" dirty="0"/>
              <a:t> = 'Deployed';</a:t>
            </a:r>
          </a:p>
          <a:p>
            <a:pPr marL="133350" indent="0">
              <a:buNone/>
            </a:pPr>
            <a:r>
              <a:rPr lang="en-IN" sz="1400" dirty="0" err="1"/>
              <a:t>customObject.sharingModel</a:t>
            </a:r>
            <a:r>
              <a:rPr lang="en-IN" sz="1400" dirty="0"/>
              <a:t> = '</a:t>
            </a:r>
            <a:r>
              <a:rPr lang="en-IN" sz="1400" dirty="0" err="1"/>
              <a:t>ReadWrite</a:t>
            </a:r>
            <a:r>
              <a:rPr lang="en-IN" sz="1400" dirty="0"/>
              <a:t>';</a:t>
            </a:r>
          </a:p>
          <a:p>
            <a:pPr marL="133350" indent="0">
              <a:buNone/>
            </a:pPr>
            <a:r>
              <a:rPr lang="en-IN" sz="1400" dirty="0"/>
              <a:t>List&lt;</a:t>
            </a:r>
            <a:r>
              <a:rPr lang="en-IN" sz="1400" dirty="0" err="1"/>
              <a:t>MetadataService.SaveResult</a:t>
            </a:r>
            <a:r>
              <a:rPr lang="en-IN" sz="1400" dirty="0"/>
              <a:t>&gt; results = </a:t>
            </a:r>
            <a:r>
              <a:rPr lang="en-IN" sz="1400" dirty="0" err="1"/>
              <a:t>service.createMetadata</a:t>
            </a:r>
            <a:r>
              <a:rPr lang="en-IN" sz="1400" dirty="0"/>
              <a:t>( new </a:t>
            </a:r>
            <a:r>
              <a:rPr lang="en-IN" sz="1400" dirty="0" err="1"/>
              <a:t>MetadataService.Metadata</a:t>
            </a:r>
            <a:r>
              <a:rPr lang="en-IN" sz="1400" dirty="0"/>
              <a:t>[] { </a:t>
            </a:r>
            <a:r>
              <a:rPr lang="en-IN" sz="1400" dirty="0" err="1"/>
              <a:t>customObject</a:t>
            </a:r>
            <a:r>
              <a:rPr lang="en-IN" sz="1400" dirty="0"/>
              <a:t> } );</a:t>
            </a:r>
          </a:p>
          <a:p>
            <a:pPr marL="133350" indent="0">
              <a:buNone/>
            </a:pPr>
            <a:r>
              <a:rPr lang="en-IN" sz="1400" dirty="0" err="1"/>
              <a:t>handleSaveResults</a:t>
            </a:r>
            <a:r>
              <a:rPr lang="en-IN" sz="1400" dirty="0"/>
              <a:t>(results[0]);</a:t>
            </a:r>
          </a:p>
        </p:txBody>
      </p:sp>
      <p:sp>
        <p:nvSpPr>
          <p:cNvPr id="4" name="Slide Number Placeholder 3">
            <a:extLst>
              <a:ext uri="{FF2B5EF4-FFF2-40B4-BE49-F238E27FC236}">
                <a16:creationId xmlns:a16="http://schemas.microsoft.com/office/drawing/2014/main" id="{FECE30BB-F383-418B-B81C-1912B3135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143</a:t>
            </a:fld>
            <a:endParaRPr lang="en-GB"/>
          </a:p>
        </p:txBody>
      </p:sp>
    </p:spTree>
    <p:extLst>
      <p:ext uri="{BB962C8B-B14F-4D97-AF65-F5344CB8AC3E}">
        <p14:creationId xmlns:p14="http://schemas.microsoft.com/office/powerpoint/2010/main" val="41939379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#4 -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1032885"/>
            <a:ext cx="8520600" cy="3630332"/>
          </a:xfrm>
        </p:spPr>
        <p:txBody>
          <a:bodyPr/>
          <a:lstStyle/>
          <a:p>
            <a:pPr>
              <a:buFont typeface="Wingdings" panose="05000000000000000000" pitchFamily="2" charset="2"/>
              <a:buChar char="v"/>
            </a:pPr>
            <a:r>
              <a:rPr lang="en-US" dirty="0"/>
              <a:t>Create a Text Field</a:t>
            </a:r>
          </a:p>
          <a:p>
            <a:pPr>
              <a:buFont typeface="Wingdings" panose="05000000000000000000" pitchFamily="2" charset="2"/>
              <a:buChar char="v"/>
            </a:pPr>
            <a:r>
              <a:rPr lang="en-US" dirty="0"/>
              <a:t>Create External Id Field</a:t>
            </a:r>
          </a:p>
          <a:p>
            <a:pPr>
              <a:buFont typeface="Wingdings" panose="05000000000000000000" pitchFamily="2" charset="2"/>
              <a:buChar char="v"/>
            </a:pPr>
            <a:endParaRPr lang="en-US" dirty="0"/>
          </a:p>
          <a:p>
            <a:pPr marL="133350" indent="0">
              <a:buNone/>
            </a:pPr>
            <a:r>
              <a:rPr lang="en-US" dirty="0">
                <a:highlight>
                  <a:srgbClr val="FFFF00"/>
                </a:highlight>
              </a:rPr>
              <a:t>Example – </a:t>
            </a:r>
            <a:r>
              <a:rPr lang="en-US" dirty="0"/>
              <a:t>You are working as a developer for a company which needs to publish the AppExchange Package. The requirement is to create a Custom Field on the selected object from the UI. </a:t>
            </a:r>
          </a:p>
          <a:p>
            <a:pPr marL="133350" indent="0">
              <a:buNone/>
            </a:pPr>
            <a:endParaRPr lang="en-US" dirty="0"/>
          </a:p>
          <a:p>
            <a:pPr marL="133350" indent="0">
              <a:buNone/>
            </a:pPr>
            <a:r>
              <a:rPr lang="en-US" dirty="0"/>
              <a:t> </a:t>
            </a:r>
            <a:r>
              <a:rPr lang="en-US" sz="1400" dirty="0" err="1"/>
              <a:t>MetadataService.CustomField</a:t>
            </a:r>
            <a:r>
              <a:rPr lang="en-US" sz="1400" dirty="0"/>
              <a:t> </a:t>
            </a:r>
            <a:r>
              <a:rPr lang="en-US" sz="1400" dirty="0" err="1"/>
              <a:t>customField</a:t>
            </a:r>
            <a:r>
              <a:rPr lang="en-US" sz="1400" dirty="0"/>
              <a:t> = new </a:t>
            </a:r>
            <a:r>
              <a:rPr lang="en-US" sz="1400" dirty="0" err="1"/>
              <a:t>MetadataService.CustomField</a:t>
            </a:r>
            <a:r>
              <a:rPr lang="en-US" sz="1400" dirty="0"/>
              <a:t>();</a:t>
            </a:r>
          </a:p>
          <a:p>
            <a:pPr marL="133350" indent="0">
              <a:buNone/>
            </a:pPr>
            <a:r>
              <a:rPr lang="en-US" sz="1400" dirty="0"/>
              <a:t>        </a:t>
            </a:r>
            <a:r>
              <a:rPr lang="en-US" sz="1400" dirty="0" err="1"/>
              <a:t>customField.fullName</a:t>
            </a:r>
            <a:r>
              <a:rPr lang="en-US" sz="1400" dirty="0"/>
              <a:t> 		= 'Account.</a:t>
            </a:r>
            <a:r>
              <a:rPr lang="en-US" sz="1400" dirty="0" err="1"/>
              <a:t>TestField</a:t>
            </a:r>
            <a:r>
              <a:rPr lang="en-US" sz="1400" dirty="0"/>
              <a:t>__c';</a:t>
            </a:r>
          </a:p>
          <a:p>
            <a:pPr marL="133350" indent="0">
              <a:buNone/>
            </a:pPr>
            <a:r>
              <a:rPr lang="en-US" sz="1400" dirty="0"/>
              <a:t>        </a:t>
            </a:r>
            <a:r>
              <a:rPr lang="en-US" sz="1400" dirty="0" err="1"/>
              <a:t>customField.label</a:t>
            </a:r>
            <a:r>
              <a:rPr lang="en-US" sz="1400" dirty="0"/>
              <a:t> 			= '</a:t>
            </a:r>
            <a:r>
              <a:rPr lang="en-US" sz="1400" dirty="0" err="1"/>
              <a:t>TestField</a:t>
            </a:r>
            <a:r>
              <a:rPr lang="en-US" sz="1400" dirty="0"/>
              <a:t>';</a:t>
            </a:r>
          </a:p>
          <a:p>
            <a:pPr marL="133350" indent="0">
              <a:buNone/>
            </a:pPr>
            <a:r>
              <a:rPr lang="en-US" sz="1400" dirty="0"/>
              <a:t>        </a:t>
            </a:r>
            <a:r>
              <a:rPr lang="en-US" sz="1400" dirty="0" err="1"/>
              <a:t>customField.type_x</a:t>
            </a:r>
            <a:r>
              <a:rPr lang="en-US" sz="1400" dirty="0"/>
              <a:t> 			= 'Text';</a:t>
            </a:r>
          </a:p>
          <a:p>
            <a:pPr marL="133350" indent="0">
              <a:buNone/>
            </a:pPr>
            <a:r>
              <a:rPr lang="en-US" sz="1400" dirty="0"/>
              <a:t>        </a:t>
            </a:r>
            <a:r>
              <a:rPr lang="en-US" sz="1400" dirty="0" err="1"/>
              <a:t>customField.description</a:t>
            </a:r>
            <a:r>
              <a:rPr lang="en-US" sz="1400" dirty="0"/>
              <a:t> 	= 'This is the field created from Custom Metadata';</a:t>
            </a:r>
          </a:p>
          <a:p>
            <a:pPr marL="133350" indent="0">
              <a:buNone/>
            </a:pPr>
            <a:r>
              <a:rPr lang="en-US" sz="1400" dirty="0"/>
              <a:t>        </a:t>
            </a:r>
            <a:r>
              <a:rPr lang="en-US" sz="1400" dirty="0" err="1"/>
              <a:t>customField.inlineHelpText</a:t>
            </a:r>
            <a:r>
              <a:rPr lang="en-US" sz="1400" dirty="0"/>
              <a:t>	= 'This is the field created from Custom Metadata';</a:t>
            </a:r>
          </a:p>
          <a:p>
            <a:pPr marL="133350" indent="0">
              <a:buNone/>
            </a:pPr>
            <a:r>
              <a:rPr lang="en-US" sz="1400" dirty="0"/>
              <a:t>        </a:t>
            </a:r>
            <a:r>
              <a:rPr lang="en-US" sz="1400" dirty="0" err="1"/>
              <a:t>customField.length</a:t>
            </a:r>
            <a:r>
              <a:rPr lang="en-US" sz="1400" dirty="0"/>
              <a:t>			= 255;</a:t>
            </a:r>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144</a:t>
            </a:fld>
            <a:endParaRPr lang="en-GB"/>
          </a:p>
        </p:txBody>
      </p:sp>
    </p:spTree>
    <p:extLst>
      <p:ext uri="{BB962C8B-B14F-4D97-AF65-F5344CB8AC3E}">
        <p14:creationId xmlns:p14="http://schemas.microsoft.com/office/powerpoint/2010/main" val="42173279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#4.2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1032885"/>
            <a:ext cx="8520600" cy="3630332"/>
          </a:xfrm>
        </p:spPr>
        <p:txBody>
          <a:bodyPr/>
          <a:lstStyle/>
          <a:p>
            <a:pPr>
              <a:buFont typeface="Wingdings" panose="05000000000000000000" pitchFamily="2" charset="2"/>
              <a:buChar char="v"/>
            </a:pPr>
            <a:r>
              <a:rPr lang="en-US" dirty="0"/>
              <a:t>Create Lookup/Master Detail Field using MD API</a:t>
            </a:r>
          </a:p>
          <a:p>
            <a:pPr marL="133350" indent="0">
              <a:buNone/>
            </a:pPr>
            <a:endParaRPr lang="en-US" dirty="0"/>
          </a:p>
          <a:p>
            <a:pPr marL="133350" indent="0">
              <a:buNone/>
            </a:pPr>
            <a:r>
              <a:rPr lang="en-US" dirty="0" err="1"/>
              <a:t>MetadataService.CustomField</a:t>
            </a:r>
            <a:r>
              <a:rPr lang="en-US" dirty="0"/>
              <a:t> </a:t>
            </a:r>
            <a:r>
              <a:rPr lang="en-US" dirty="0" err="1"/>
              <a:t>customField</a:t>
            </a:r>
            <a:r>
              <a:rPr lang="en-US" dirty="0"/>
              <a:t> = new </a:t>
            </a:r>
            <a:r>
              <a:rPr lang="en-US" dirty="0" err="1"/>
              <a:t>MetadataService.CustomField</a:t>
            </a:r>
            <a:r>
              <a:rPr lang="en-US" dirty="0"/>
              <a:t>();</a:t>
            </a:r>
          </a:p>
          <a:p>
            <a:pPr marL="133350" indent="0">
              <a:buNone/>
            </a:pPr>
            <a:r>
              <a:rPr lang="en-US" dirty="0" err="1"/>
              <a:t>customField.fullName</a:t>
            </a:r>
            <a:r>
              <a:rPr lang="en-US" dirty="0"/>
              <a:t> 		  = 'Account.</a:t>
            </a:r>
            <a:r>
              <a:rPr lang="en-US" dirty="0" err="1"/>
              <a:t>LookupField</a:t>
            </a:r>
            <a:r>
              <a:rPr lang="en-US" dirty="0"/>
              <a:t>__c';</a:t>
            </a:r>
          </a:p>
          <a:p>
            <a:pPr marL="133350" indent="0">
              <a:buNone/>
            </a:pPr>
            <a:r>
              <a:rPr lang="en-US" dirty="0" err="1"/>
              <a:t>customField.label</a:t>
            </a:r>
            <a:r>
              <a:rPr lang="en-US" dirty="0"/>
              <a:t> 			  = 'Lookup Field';</a:t>
            </a:r>
          </a:p>
          <a:p>
            <a:pPr marL="133350" indent="0">
              <a:buNone/>
            </a:pPr>
            <a:r>
              <a:rPr lang="en-US" dirty="0" err="1"/>
              <a:t>customField.type_x</a:t>
            </a:r>
            <a:r>
              <a:rPr lang="en-US" dirty="0"/>
              <a:t> 		  = 'Lookup';</a:t>
            </a:r>
          </a:p>
          <a:p>
            <a:pPr marL="133350" indent="0">
              <a:buNone/>
            </a:pPr>
            <a:r>
              <a:rPr lang="en-US" dirty="0" err="1"/>
              <a:t>customField.description</a:t>
            </a:r>
            <a:r>
              <a:rPr lang="en-US" dirty="0"/>
              <a:t> 	  	  = 'This is the lookup field';</a:t>
            </a:r>
          </a:p>
          <a:p>
            <a:pPr marL="133350" indent="0">
              <a:buNone/>
            </a:pPr>
            <a:r>
              <a:rPr lang="en-US" dirty="0" err="1"/>
              <a:t>customField.inlineHelpText</a:t>
            </a:r>
            <a:r>
              <a:rPr lang="en-US" dirty="0"/>
              <a:t>	  	  = 'This is the lookup field’;</a:t>
            </a:r>
          </a:p>
          <a:p>
            <a:pPr marL="133350" indent="0">
              <a:buNone/>
            </a:pPr>
            <a:r>
              <a:rPr lang="en-US" dirty="0" err="1"/>
              <a:t>customField.relationshipLabel</a:t>
            </a:r>
            <a:r>
              <a:rPr lang="en-US" dirty="0"/>
              <a:t> 	  = 'Tests';</a:t>
            </a:r>
          </a:p>
          <a:p>
            <a:pPr marL="133350" indent="0">
              <a:buNone/>
            </a:pPr>
            <a:r>
              <a:rPr lang="en-US" dirty="0" err="1"/>
              <a:t>customField.relationshipName</a:t>
            </a:r>
            <a:r>
              <a:rPr lang="en-US" dirty="0"/>
              <a:t>  	  = 'Tests';</a:t>
            </a:r>
          </a:p>
          <a:p>
            <a:pPr marL="133350" indent="0">
              <a:buNone/>
            </a:pPr>
            <a:r>
              <a:rPr lang="en-US" dirty="0" err="1"/>
              <a:t>customField.referenceTo</a:t>
            </a:r>
            <a:r>
              <a:rPr lang="en-US" dirty="0"/>
              <a:t> 	  	  = 'Contact';</a:t>
            </a:r>
            <a:endParaRPr lang="en-IN" dirty="0">
              <a:solidFill>
                <a:srgbClr val="FF0000"/>
              </a:solidFill>
            </a:endParaRPr>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145</a:t>
            </a:fld>
            <a:endParaRPr lang="en-GB"/>
          </a:p>
        </p:txBody>
      </p:sp>
    </p:spTree>
    <p:extLst>
      <p:ext uri="{BB962C8B-B14F-4D97-AF65-F5344CB8AC3E}">
        <p14:creationId xmlns:p14="http://schemas.microsoft.com/office/powerpoint/2010/main" val="4605086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#4.3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862830"/>
            <a:ext cx="8520600" cy="4034416"/>
          </a:xfrm>
        </p:spPr>
        <p:txBody>
          <a:bodyPr/>
          <a:lstStyle/>
          <a:p>
            <a:pPr>
              <a:buFont typeface="Wingdings" panose="05000000000000000000" pitchFamily="2" charset="2"/>
              <a:buChar char="v"/>
            </a:pPr>
            <a:r>
              <a:rPr lang="en-US" dirty="0"/>
              <a:t>Create Picklist field using MD API</a:t>
            </a:r>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solidFill>
                <a:srgbClr val="FF0000"/>
              </a:solidFill>
            </a:endParaRPr>
          </a:p>
          <a:p>
            <a:pPr marL="133350" indent="0">
              <a:buNone/>
            </a:pPr>
            <a:r>
              <a:rPr lang="en-US" dirty="0">
                <a:solidFill>
                  <a:srgbClr val="FF0000"/>
                </a:solidFill>
              </a:rPr>
              <a:t>Error : Web service callout failed: Unable to find apex schema info</a:t>
            </a:r>
            <a:endParaRPr lang="en-IN" dirty="0">
              <a:solidFill>
                <a:srgbClr val="FF0000"/>
              </a:solidFill>
            </a:endParaRPr>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146</a:t>
            </a:fld>
            <a:endParaRPr lang="en-GB"/>
          </a:p>
        </p:txBody>
      </p:sp>
      <p:pic>
        <p:nvPicPr>
          <p:cNvPr id="6" name="Picture 5">
            <a:extLst>
              <a:ext uri="{FF2B5EF4-FFF2-40B4-BE49-F238E27FC236}">
                <a16:creationId xmlns:a16="http://schemas.microsoft.com/office/drawing/2014/main" id="{1D0B2656-264E-421E-874A-A735E162A941}"/>
              </a:ext>
            </a:extLst>
          </p:cNvPr>
          <p:cNvPicPr>
            <a:picLocks noChangeAspect="1"/>
          </p:cNvPicPr>
          <p:nvPr/>
        </p:nvPicPr>
        <p:blipFill>
          <a:blip r:embed="rId2"/>
          <a:stretch>
            <a:fillRect/>
          </a:stretch>
        </p:blipFill>
        <p:spPr>
          <a:xfrm>
            <a:off x="311700" y="1415431"/>
            <a:ext cx="6010940" cy="2865240"/>
          </a:xfrm>
          <a:prstGeom prst="rect">
            <a:avLst/>
          </a:prstGeom>
        </p:spPr>
      </p:pic>
    </p:spTree>
    <p:extLst>
      <p:ext uri="{BB962C8B-B14F-4D97-AF65-F5344CB8AC3E}">
        <p14:creationId xmlns:p14="http://schemas.microsoft.com/office/powerpoint/2010/main" val="3717062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375BA5-943B-45C5-8B34-30E0640A02CA}"/>
              </a:ext>
            </a:extLst>
          </p:cNvPr>
          <p:cNvSpPr>
            <a:spLocks noGrp="1"/>
          </p:cNvSpPr>
          <p:nvPr>
            <p:ph type="body" idx="1"/>
          </p:nvPr>
        </p:nvSpPr>
        <p:spPr>
          <a:xfrm>
            <a:off x="311700" y="86682"/>
            <a:ext cx="8520600" cy="5056817"/>
          </a:xfrm>
        </p:spPr>
        <p:txBody>
          <a:bodyPr/>
          <a:lstStyle/>
          <a:p>
            <a:pPr marL="133350" indent="0">
              <a:buNone/>
            </a:pPr>
            <a:r>
              <a:rPr lang="en-IN" sz="1400" dirty="0"/>
              <a:t>public virtual class </a:t>
            </a:r>
            <a:r>
              <a:rPr lang="en-IN" sz="1400" dirty="0" err="1"/>
              <a:t>CustomValue</a:t>
            </a:r>
            <a:r>
              <a:rPr lang="en-IN" sz="1400" dirty="0"/>
              <a:t> extends Metadata {</a:t>
            </a:r>
          </a:p>
          <a:p>
            <a:pPr marL="133350" indent="0">
              <a:buNone/>
            </a:pPr>
            <a:r>
              <a:rPr lang="en-IN" sz="1400" dirty="0"/>
              <a:t>        public String </a:t>
            </a:r>
            <a:r>
              <a:rPr lang="en-IN" sz="1400" dirty="0" err="1"/>
              <a:t>color</a:t>
            </a:r>
            <a:r>
              <a:rPr lang="en-IN" sz="1400" dirty="0"/>
              <a:t>;</a:t>
            </a:r>
          </a:p>
          <a:p>
            <a:pPr marL="133350" indent="0">
              <a:buNone/>
            </a:pPr>
            <a:r>
              <a:rPr lang="en-IN" sz="1400" dirty="0"/>
              <a:t>        public Boolean </a:t>
            </a:r>
            <a:r>
              <a:rPr lang="en-IN" sz="1400" dirty="0" err="1"/>
              <a:t>default_x</a:t>
            </a:r>
            <a:r>
              <a:rPr lang="en-IN" sz="1400" dirty="0"/>
              <a:t>;</a:t>
            </a:r>
          </a:p>
          <a:p>
            <a:pPr marL="133350" indent="0">
              <a:buNone/>
            </a:pPr>
            <a:r>
              <a:rPr lang="en-IN" sz="1400" dirty="0"/>
              <a:t>        public String </a:t>
            </a:r>
            <a:r>
              <a:rPr lang="en-IN" sz="1400" dirty="0" err="1"/>
              <a:t>fullName</a:t>
            </a:r>
            <a:r>
              <a:rPr lang="en-IN" sz="1400" dirty="0"/>
              <a:t>;</a:t>
            </a:r>
          </a:p>
          <a:p>
            <a:pPr marL="133350" indent="0">
              <a:buNone/>
            </a:pPr>
            <a:r>
              <a:rPr lang="en-IN" sz="1400" dirty="0"/>
              <a:t>        private String[] </a:t>
            </a:r>
            <a:r>
              <a:rPr lang="en-IN" sz="1400" dirty="0" err="1"/>
              <a:t>fullName_type_info</a:t>
            </a:r>
            <a:r>
              <a:rPr lang="en-IN" sz="1400" dirty="0"/>
              <a:t> = new String[]{'fullName',SOAP_M_URI,null,'0','1','false'};</a:t>
            </a:r>
          </a:p>
          <a:p>
            <a:pPr marL="133350" indent="0">
              <a:buNone/>
            </a:pPr>
            <a:r>
              <a:rPr lang="en-IN" sz="1400" dirty="0"/>
              <a:t>        public String description;</a:t>
            </a:r>
          </a:p>
          <a:p>
            <a:pPr marL="133350" indent="0">
              <a:buNone/>
            </a:pPr>
            <a:r>
              <a:rPr lang="en-IN" sz="1400" dirty="0"/>
              <a:t>        public Boolean </a:t>
            </a:r>
            <a:r>
              <a:rPr lang="en-IN" sz="1400" dirty="0" err="1"/>
              <a:t>isActive</a:t>
            </a:r>
            <a:r>
              <a:rPr lang="en-IN" sz="1400" dirty="0"/>
              <a:t>;</a:t>
            </a:r>
          </a:p>
          <a:p>
            <a:pPr marL="133350" indent="0">
              <a:buNone/>
            </a:pPr>
            <a:r>
              <a:rPr lang="en-IN" sz="1400" dirty="0"/>
              <a:t>        public String label;</a:t>
            </a:r>
          </a:p>
          <a:p>
            <a:pPr marL="133350" indent="0">
              <a:buNone/>
            </a:pPr>
            <a:r>
              <a:rPr lang="en-IN" sz="1400" dirty="0"/>
              <a:t>        </a:t>
            </a:r>
          </a:p>
          <a:p>
            <a:pPr marL="133350" indent="0">
              <a:buNone/>
            </a:pPr>
            <a:r>
              <a:rPr lang="en-IN" sz="1400" dirty="0"/>
              <a:t>        private String[] </a:t>
            </a:r>
            <a:r>
              <a:rPr lang="en-IN" sz="1400" dirty="0" err="1"/>
              <a:t>color_type_info</a:t>
            </a:r>
            <a:r>
              <a:rPr lang="en-IN" sz="1400" dirty="0"/>
              <a:t> = new String[]{'color',SOAP_M_URI,null,'0','1','false'};</a:t>
            </a:r>
          </a:p>
          <a:p>
            <a:pPr marL="133350" indent="0">
              <a:buNone/>
            </a:pPr>
            <a:r>
              <a:rPr lang="en-IN" sz="1400" dirty="0"/>
              <a:t>        private String[] </a:t>
            </a:r>
            <a:r>
              <a:rPr lang="en-IN" sz="1400" dirty="0" err="1"/>
              <a:t>default_x_type_info</a:t>
            </a:r>
            <a:r>
              <a:rPr lang="en-IN" sz="1400" dirty="0"/>
              <a:t> = new String[]{'default',SOAP_M_URI,null,'1','1','false'};</a:t>
            </a:r>
          </a:p>
          <a:p>
            <a:pPr marL="133350" indent="0">
              <a:buNone/>
            </a:pPr>
            <a:r>
              <a:rPr lang="en-IN" sz="1400" dirty="0"/>
              <a:t>        private String[] </a:t>
            </a:r>
            <a:r>
              <a:rPr lang="en-IN" sz="1400" dirty="0" err="1"/>
              <a:t>description_type_info</a:t>
            </a:r>
            <a:r>
              <a:rPr lang="en-IN" sz="1400" dirty="0"/>
              <a:t> = new String[]{'description',SOAP_M_URI,null,'0','1','false'};</a:t>
            </a:r>
          </a:p>
          <a:p>
            <a:pPr marL="133350" indent="0">
              <a:buNone/>
            </a:pPr>
            <a:r>
              <a:rPr lang="en-IN" sz="1400" dirty="0"/>
              <a:t>        private String[] </a:t>
            </a:r>
            <a:r>
              <a:rPr lang="en-IN" sz="1400" dirty="0" err="1"/>
              <a:t>isActive_type_info</a:t>
            </a:r>
            <a:r>
              <a:rPr lang="en-IN" sz="1400" dirty="0"/>
              <a:t> = new String[]{'isActive',SOAP_M_URI,null,'0','1','false'};</a:t>
            </a:r>
          </a:p>
          <a:p>
            <a:pPr marL="133350" indent="0">
              <a:buNone/>
            </a:pPr>
            <a:r>
              <a:rPr lang="en-IN" sz="1400" dirty="0"/>
              <a:t>        private String[] </a:t>
            </a:r>
            <a:r>
              <a:rPr lang="en-IN" sz="1400" dirty="0" err="1"/>
              <a:t>label_type_info</a:t>
            </a:r>
            <a:r>
              <a:rPr lang="en-IN" sz="1400" dirty="0"/>
              <a:t> = new String[]{'label',SOAP_M_URI,null,'0','1','false'};</a:t>
            </a:r>
          </a:p>
          <a:p>
            <a:pPr marL="133350" indent="0">
              <a:buNone/>
            </a:pPr>
            <a:r>
              <a:rPr lang="en-IN" sz="1400" dirty="0"/>
              <a:t>        private String[] </a:t>
            </a:r>
            <a:r>
              <a:rPr lang="en-IN" sz="1400" dirty="0" err="1"/>
              <a:t>apex_schema_type_info</a:t>
            </a:r>
            <a:r>
              <a:rPr lang="en-IN" sz="1400" dirty="0"/>
              <a:t> = new String[]{</a:t>
            </a:r>
            <a:r>
              <a:rPr lang="en-IN" sz="1400" dirty="0" err="1"/>
              <a:t>SOAP_M_URI,'true','false</a:t>
            </a:r>
            <a:r>
              <a:rPr lang="en-IN" sz="1400" dirty="0"/>
              <a:t>'};</a:t>
            </a:r>
          </a:p>
          <a:p>
            <a:pPr marL="133350" indent="0">
              <a:buNone/>
            </a:pPr>
            <a:r>
              <a:rPr lang="en-IN" sz="1400" dirty="0"/>
              <a:t>        private String[] </a:t>
            </a:r>
            <a:r>
              <a:rPr lang="en-IN" sz="1400" dirty="0" err="1"/>
              <a:t>field_order_type_info</a:t>
            </a:r>
            <a:r>
              <a:rPr lang="en-IN" sz="1400" dirty="0"/>
              <a:t> = new String[]{'</a:t>
            </a:r>
            <a:r>
              <a:rPr lang="en-IN" sz="1400" dirty="0" err="1"/>
              <a:t>fullName</a:t>
            </a:r>
            <a:r>
              <a:rPr lang="en-IN" sz="1400" dirty="0"/>
              <a:t>','</a:t>
            </a:r>
            <a:r>
              <a:rPr lang="en-IN" sz="1400" dirty="0" err="1"/>
              <a:t>color</a:t>
            </a:r>
            <a:r>
              <a:rPr lang="en-IN" sz="1400" dirty="0"/>
              <a:t>','default_x','description','</a:t>
            </a:r>
            <a:r>
              <a:rPr lang="en-IN" sz="1400" dirty="0" err="1"/>
              <a:t>isActive</a:t>
            </a:r>
            <a:r>
              <a:rPr lang="en-IN" sz="1400" dirty="0"/>
              <a:t>','label'};</a:t>
            </a:r>
          </a:p>
          <a:p>
            <a:pPr marL="133350" indent="0">
              <a:buNone/>
            </a:pPr>
            <a:r>
              <a:rPr lang="en-IN" sz="1400" dirty="0"/>
              <a:t>    }</a:t>
            </a:r>
          </a:p>
        </p:txBody>
      </p:sp>
      <p:sp>
        <p:nvSpPr>
          <p:cNvPr id="4" name="Slide Number Placeholder 3">
            <a:extLst>
              <a:ext uri="{FF2B5EF4-FFF2-40B4-BE49-F238E27FC236}">
                <a16:creationId xmlns:a16="http://schemas.microsoft.com/office/drawing/2014/main" id="{86671F09-8FB5-4321-B1C6-C5A595960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147</a:t>
            </a:fld>
            <a:endParaRPr lang="en-GB"/>
          </a:p>
        </p:txBody>
      </p:sp>
    </p:spTree>
    <p:extLst>
      <p:ext uri="{BB962C8B-B14F-4D97-AF65-F5344CB8AC3E}">
        <p14:creationId xmlns:p14="http://schemas.microsoft.com/office/powerpoint/2010/main" val="2493875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E4-A762-4845-A5BF-6E00173623BE}"/>
              </a:ext>
            </a:extLst>
          </p:cNvPr>
          <p:cNvSpPr>
            <a:spLocks noGrp="1"/>
          </p:cNvSpPr>
          <p:nvPr>
            <p:ph type="title"/>
          </p:nvPr>
        </p:nvSpPr>
        <p:spPr>
          <a:xfrm>
            <a:off x="311700" y="359965"/>
            <a:ext cx="8520600" cy="572700"/>
          </a:xfrm>
        </p:spPr>
        <p:txBody>
          <a:bodyPr/>
          <a:lstStyle/>
          <a:p>
            <a:r>
              <a:rPr lang="en-US" dirty="0"/>
              <a:t>Update Field Level Security using API</a:t>
            </a:r>
            <a:endParaRPr lang="en-IN" dirty="0"/>
          </a:p>
        </p:txBody>
      </p:sp>
      <p:sp>
        <p:nvSpPr>
          <p:cNvPr id="3" name="Text Placeholder 2">
            <a:extLst>
              <a:ext uri="{FF2B5EF4-FFF2-40B4-BE49-F238E27FC236}">
                <a16:creationId xmlns:a16="http://schemas.microsoft.com/office/drawing/2014/main" id="{BC2D7CD8-DF90-43B5-8D6F-7F7EA9B1B2B5}"/>
              </a:ext>
            </a:extLst>
          </p:cNvPr>
          <p:cNvSpPr>
            <a:spLocks noGrp="1"/>
          </p:cNvSpPr>
          <p:nvPr>
            <p:ph type="body" idx="1"/>
          </p:nvPr>
        </p:nvSpPr>
        <p:spPr/>
        <p:txBody>
          <a:bodyPr/>
          <a:lstStyle/>
          <a:p>
            <a:pPr>
              <a:buFont typeface="Wingdings" panose="05000000000000000000" pitchFamily="2" charset="2"/>
              <a:buChar char="v"/>
            </a:pPr>
            <a:r>
              <a:rPr lang="en-US" dirty="0"/>
              <a:t>Update the field level security using Profile</a:t>
            </a:r>
          </a:p>
          <a:p>
            <a:pPr>
              <a:buFont typeface="Wingdings" panose="05000000000000000000" pitchFamily="2" charset="2"/>
              <a:buChar char="v"/>
            </a:pPr>
            <a:r>
              <a:rPr lang="en-US" dirty="0"/>
              <a:t>Update the field Level security using Permission Set.</a:t>
            </a:r>
          </a:p>
          <a:p>
            <a:pPr>
              <a:buFont typeface="Wingdings" panose="05000000000000000000" pitchFamily="2" charset="2"/>
              <a:buChar char="v"/>
            </a:pPr>
            <a:endParaRPr lang="en-US" dirty="0"/>
          </a:p>
          <a:p>
            <a:pPr marL="133350" indent="0">
              <a:buNone/>
            </a:pPr>
            <a:r>
              <a:rPr lang="en-US" dirty="0">
                <a:highlight>
                  <a:srgbClr val="FFFF00"/>
                </a:highlight>
              </a:rPr>
              <a:t>Example – </a:t>
            </a:r>
            <a:r>
              <a:rPr lang="en-US" dirty="0"/>
              <a:t>As a Developer you have created the fields now in the backend you need to give the permission to Admin profile and selected permission set which is part of managed package.</a:t>
            </a:r>
          </a:p>
        </p:txBody>
      </p:sp>
      <p:sp>
        <p:nvSpPr>
          <p:cNvPr id="4" name="Slide Number Placeholder 3">
            <a:extLst>
              <a:ext uri="{FF2B5EF4-FFF2-40B4-BE49-F238E27FC236}">
                <a16:creationId xmlns:a16="http://schemas.microsoft.com/office/drawing/2014/main" id="{D35BFEF5-5D3B-4050-B8E8-C8218DAF1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148</a:t>
            </a:fld>
            <a:endParaRPr lang="en-GB"/>
          </a:p>
        </p:txBody>
      </p:sp>
    </p:spTree>
    <p:extLst>
      <p:ext uri="{BB962C8B-B14F-4D97-AF65-F5344CB8AC3E}">
        <p14:creationId xmlns:p14="http://schemas.microsoft.com/office/powerpoint/2010/main" val="3861092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E4-A762-4845-A5BF-6E00173623BE}"/>
              </a:ext>
            </a:extLst>
          </p:cNvPr>
          <p:cNvSpPr>
            <a:spLocks noGrp="1"/>
          </p:cNvSpPr>
          <p:nvPr>
            <p:ph type="title"/>
          </p:nvPr>
        </p:nvSpPr>
        <p:spPr>
          <a:xfrm>
            <a:off x="311700" y="359965"/>
            <a:ext cx="8520600" cy="572700"/>
          </a:xfrm>
        </p:spPr>
        <p:txBody>
          <a:bodyPr/>
          <a:lstStyle/>
          <a:p>
            <a:r>
              <a:rPr lang="en-US" dirty="0"/>
              <a:t>Update Field Level Security using API</a:t>
            </a:r>
            <a:endParaRPr lang="en-IN" dirty="0"/>
          </a:p>
        </p:txBody>
      </p:sp>
      <p:sp>
        <p:nvSpPr>
          <p:cNvPr id="4" name="Slide Number Placeholder 3">
            <a:extLst>
              <a:ext uri="{FF2B5EF4-FFF2-40B4-BE49-F238E27FC236}">
                <a16:creationId xmlns:a16="http://schemas.microsoft.com/office/drawing/2014/main" id="{D35BFEF5-5D3B-4050-B8E8-C8218DAF1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149</a:t>
            </a:fld>
            <a:endParaRPr lang="en-GB"/>
          </a:p>
        </p:txBody>
      </p:sp>
      <p:pic>
        <p:nvPicPr>
          <p:cNvPr id="8" name="Picture 7">
            <a:extLst>
              <a:ext uri="{FF2B5EF4-FFF2-40B4-BE49-F238E27FC236}">
                <a16:creationId xmlns:a16="http://schemas.microsoft.com/office/drawing/2014/main" id="{CAFD4294-3A76-42DE-BDAB-C474897458FD}"/>
              </a:ext>
            </a:extLst>
          </p:cNvPr>
          <p:cNvPicPr>
            <a:picLocks noChangeAspect="1"/>
          </p:cNvPicPr>
          <p:nvPr/>
        </p:nvPicPr>
        <p:blipFill>
          <a:blip r:embed="rId2"/>
          <a:stretch>
            <a:fillRect/>
          </a:stretch>
        </p:blipFill>
        <p:spPr>
          <a:xfrm>
            <a:off x="0" y="1361605"/>
            <a:ext cx="9144000" cy="2420289"/>
          </a:xfrm>
          <a:prstGeom prst="rect">
            <a:avLst/>
          </a:prstGeom>
        </p:spPr>
      </p:pic>
    </p:spTree>
    <p:extLst>
      <p:ext uri="{BB962C8B-B14F-4D97-AF65-F5344CB8AC3E}">
        <p14:creationId xmlns:p14="http://schemas.microsoft.com/office/powerpoint/2010/main" val="406552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No Authentication</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If you want that the resources can be used by the public without any authentication then you should implement No Authentication.</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b="1">
                <a:solidFill>
                  <a:srgbClr val="000000"/>
                </a:solidFill>
                <a:latin typeface="Georgia"/>
                <a:ea typeface="Georgia"/>
                <a:cs typeface="Georgia"/>
                <a:sym typeface="Georgia"/>
              </a:rPr>
              <a:t>Example</a:t>
            </a:r>
            <a:r>
              <a:rPr lang="en-GB">
                <a:solidFill>
                  <a:srgbClr val="000000"/>
                </a:solidFill>
                <a:latin typeface="Georgia"/>
                <a:ea typeface="Georgia"/>
                <a:cs typeface="Georgia"/>
                <a:sym typeface="Georgia"/>
              </a:rPr>
              <a:t> =&gt; </a:t>
            </a:r>
            <a:r>
              <a:rPr lang="en-GB" u="sng">
                <a:solidFill>
                  <a:schemeClr val="hlink"/>
                </a:solidFill>
                <a:latin typeface="Georgia"/>
                <a:ea typeface="Georgia"/>
                <a:cs typeface="Georgia"/>
                <a:sym typeface="Georgia"/>
                <a:hlinkClick r:id="rId3"/>
              </a:rPr>
              <a:t>Exchange Rate API</a:t>
            </a:r>
            <a:r>
              <a:rPr lang="en-GB">
                <a:solidFill>
                  <a:srgbClr val="000000"/>
                </a:solidFill>
                <a:latin typeface="Georgia"/>
                <a:ea typeface="Georgia"/>
                <a:cs typeface="Georgia"/>
                <a:sym typeface="Georgia"/>
              </a:rPr>
              <a:t>, </a:t>
            </a:r>
            <a:r>
              <a:rPr lang="en-GB" u="sng">
                <a:solidFill>
                  <a:schemeClr val="hlink"/>
                </a:solidFill>
                <a:latin typeface="Georgia"/>
                <a:ea typeface="Georgia"/>
                <a:cs typeface="Georgia"/>
                <a:sym typeface="Georgia"/>
                <a:hlinkClick r:id="rId4"/>
              </a:rPr>
              <a:t>US Population Data</a:t>
            </a:r>
            <a:r>
              <a:rPr lang="en-GB">
                <a:solidFill>
                  <a:srgbClr val="000000"/>
                </a:solidFill>
                <a:latin typeface="Georgia"/>
                <a:ea typeface="Georgia"/>
                <a:cs typeface="Georgia"/>
                <a:sym typeface="Georgia"/>
              </a:rPr>
              <a:t>, </a:t>
            </a:r>
            <a:r>
              <a:rPr lang="en-GB" u="sng">
                <a:solidFill>
                  <a:schemeClr val="hlink"/>
                </a:solidFill>
                <a:latin typeface="Georgia"/>
                <a:ea typeface="Georgia"/>
                <a:cs typeface="Georgia"/>
                <a:sym typeface="Georgia"/>
                <a:hlinkClick r:id="rId5"/>
              </a:rPr>
              <a:t>IpiFy</a:t>
            </a:r>
            <a:endParaRPr>
              <a:solidFill>
                <a:srgbClr val="000000"/>
              </a:solidFill>
              <a:latin typeface="Georgia"/>
              <a:ea typeface="Georgia"/>
              <a:cs typeface="Georgia"/>
              <a:sym typeface="Georgia"/>
            </a:endParaRPr>
          </a:p>
          <a:p>
            <a:pPr marL="0" lvl="0" indent="0" algn="l" rtl="0">
              <a:spcBef>
                <a:spcPts val="1600"/>
              </a:spcBef>
              <a:spcAft>
                <a:spcPts val="1600"/>
              </a:spcAft>
              <a:buNone/>
            </a:pPr>
            <a:r>
              <a:rPr lang="en-GB">
                <a:solidFill>
                  <a:srgbClr val="000000"/>
                </a:solidFill>
                <a:latin typeface="Georgia"/>
                <a:ea typeface="Georgia"/>
                <a:cs typeface="Georgia"/>
                <a:sym typeface="Georgia"/>
              </a:rPr>
              <a:t>You can get More free API from </a:t>
            </a:r>
            <a:r>
              <a:rPr lang="en-GB" u="sng">
                <a:solidFill>
                  <a:schemeClr val="hlink"/>
                </a:solidFill>
                <a:latin typeface="Georgia"/>
                <a:ea typeface="Georgia"/>
                <a:cs typeface="Georgia"/>
                <a:sym typeface="Georgia"/>
                <a:hlinkClick r:id="rId6"/>
              </a:rPr>
              <a:t>Here</a:t>
            </a:r>
            <a:r>
              <a:rPr lang="en-GB">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C2A4-A72D-4C31-B7DC-440BDACAF411}"/>
              </a:ext>
            </a:extLst>
          </p:cNvPr>
          <p:cNvSpPr>
            <a:spLocks noGrp="1"/>
          </p:cNvSpPr>
          <p:nvPr>
            <p:ph type="title"/>
          </p:nvPr>
        </p:nvSpPr>
        <p:spPr>
          <a:xfrm>
            <a:off x="311700" y="288275"/>
            <a:ext cx="8520600" cy="572700"/>
          </a:xfrm>
        </p:spPr>
        <p:txBody>
          <a:bodyPr/>
          <a:lstStyle/>
          <a:p>
            <a:r>
              <a:rPr lang="en-US" dirty="0"/>
              <a:t>Deactivate Validation Rule using API</a:t>
            </a:r>
            <a:endParaRPr lang="en-IN" dirty="0"/>
          </a:p>
        </p:txBody>
      </p:sp>
      <p:sp>
        <p:nvSpPr>
          <p:cNvPr id="3" name="Text Placeholder 2">
            <a:extLst>
              <a:ext uri="{FF2B5EF4-FFF2-40B4-BE49-F238E27FC236}">
                <a16:creationId xmlns:a16="http://schemas.microsoft.com/office/drawing/2014/main" id="{9B133E54-D87F-4C85-AD74-CFA98B8C756E}"/>
              </a:ext>
            </a:extLst>
          </p:cNvPr>
          <p:cNvSpPr>
            <a:spLocks noGrp="1"/>
          </p:cNvSpPr>
          <p:nvPr>
            <p:ph type="body" idx="1"/>
          </p:nvPr>
        </p:nvSpPr>
        <p:spPr>
          <a:xfrm>
            <a:off x="311700" y="1072231"/>
            <a:ext cx="8520600" cy="3416400"/>
          </a:xfrm>
        </p:spPr>
        <p:txBody>
          <a:bodyPr/>
          <a:lstStyle/>
          <a:p>
            <a:pPr>
              <a:buFont typeface="Wingdings" panose="05000000000000000000" pitchFamily="2" charset="2"/>
              <a:buChar char="v"/>
            </a:pPr>
            <a:r>
              <a:rPr lang="en-US" dirty="0"/>
              <a:t>Create a Validation Rule on Account Object</a:t>
            </a:r>
          </a:p>
          <a:p>
            <a:pPr>
              <a:buFont typeface="Wingdings" panose="05000000000000000000" pitchFamily="2" charset="2"/>
              <a:buChar char="v"/>
            </a:pPr>
            <a:r>
              <a:rPr lang="en-US" dirty="0"/>
              <a:t>Deactivate the same validation rule using MD API.</a:t>
            </a:r>
            <a:endParaRPr lang="en-IN" dirty="0"/>
          </a:p>
        </p:txBody>
      </p:sp>
      <p:sp>
        <p:nvSpPr>
          <p:cNvPr id="4" name="Slide Number Placeholder 3">
            <a:extLst>
              <a:ext uri="{FF2B5EF4-FFF2-40B4-BE49-F238E27FC236}">
                <a16:creationId xmlns:a16="http://schemas.microsoft.com/office/drawing/2014/main" id="{F144B10A-FEF4-43C5-B536-642DEA7BC0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150</a:t>
            </a:fld>
            <a:endParaRPr lang="en-GB"/>
          </a:p>
        </p:txBody>
      </p:sp>
      <p:pic>
        <p:nvPicPr>
          <p:cNvPr id="6" name="Picture 5">
            <a:extLst>
              <a:ext uri="{FF2B5EF4-FFF2-40B4-BE49-F238E27FC236}">
                <a16:creationId xmlns:a16="http://schemas.microsoft.com/office/drawing/2014/main" id="{4CA00A7E-AC28-47F8-ADF6-2806CBBADEAB}"/>
              </a:ext>
            </a:extLst>
          </p:cNvPr>
          <p:cNvPicPr>
            <a:picLocks noChangeAspect="1"/>
          </p:cNvPicPr>
          <p:nvPr/>
        </p:nvPicPr>
        <p:blipFill>
          <a:blip r:embed="rId2"/>
          <a:stretch>
            <a:fillRect/>
          </a:stretch>
        </p:blipFill>
        <p:spPr>
          <a:xfrm>
            <a:off x="0" y="1937494"/>
            <a:ext cx="9144000" cy="2275062"/>
          </a:xfrm>
          <a:prstGeom prst="rect">
            <a:avLst/>
          </a:prstGeom>
        </p:spPr>
      </p:pic>
    </p:spTree>
    <p:extLst>
      <p:ext uri="{BB962C8B-B14F-4D97-AF65-F5344CB8AC3E}">
        <p14:creationId xmlns:p14="http://schemas.microsoft.com/office/powerpoint/2010/main" val="355330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8465-206A-4D58-A269-73B4A6947CD0}"/>
              </a:ext>
            </a:extLst>
          </p:cNvPr>
          <p:cNvSpPr>
            <a:spLocks noGrp="1"/>
          </p:cNvSpPr>
          <p:nvPr>
            <p:ph type="title"/>
          </p:nvPr>
        </p:nvSpPr>
        <p:spPr/>
        <p:txBody>
          <a:bodyPr/>
          <a:lstStyle/>
          <a:p>
            <a:r>
              <a:rPr lang="en-US" dirty="0"/>
              <a:t>Delete Any Metadata using Metadata API</a:t>
            </a:r>
            <a:endParaRPr lang="en-IN" dirty="0"/>
          </a:p>
        </p:txBody>
      </p:sp>
      <p:sp>
        <p:nvSpPr>
          <p:cNvPr id="3" name="Text Placeholder 2">
            <a:extLst>
              <a:ext uri="{FF2B5EF4-FFF2-40B4-BE49-F238E27FC236}">
                <a16:creationId xmlns:a16="http://schemas.microsoft.com/office/drawing/2014/main" id="{FB31BFFB-CE58-48B9-9B95-36B1C6CEDACB}"/>
              </a:ext>
            </a:extLst>
          </p:cNvPr>
          <p:cNvSpPr>
            <a:spLocks noGrp="1"/>
          </p:cNvSpPr>
          <p:nvPr>
            <p:ph type="body" idx="1"/>
          </p:nvPr>
        </p:nvSpPr>
        <p:spPr/>
        <p:txBody>
          <a:bodyPr/>
          <a:lstStyle/>
          <a:p>
            <a:pPr>
              <a:buFont typeface="Wingdings" panose="05000000000000000000" pitchFamily="2" charset="2"/>
              <a:buChar char="v"/>
            </a:pPr>
            <a:r>
              <a:rPr lang="en-US" dirty="0"/>
              <a:t>Create a Validation Rule on Account Object</a:t>
            </a:r>
          </a:p>
          <a:p>
            <a:pPr>
              <a:buFont typeface="Wingdings" panose="05000000000000000000" pitchFamily="2" charset="2"/>
              <a:buChar char="v"/>
            </a:pPr>
            <a:r>
              <a:rPr lang="en-US" dirty="0"/>
              <a:t>Delete the same validation rule using MD API.</a:t>
            </a:r>
            <a:endParaRPr lang="en-IN" dirty="0"/>
          </a:p>
        </p:txBody>
      </p:sp>
      <p:sp>
        <p:nvSpPr>
          <p:cNvPr id="4" name="Slide Number Placeholder 3">
            <a:extLst>
              <a:ext uri="{FF2B5EF4-FFF2-40B4-BE49-F238E27FC236}">
                <a16:creationId xmlns:a16="http://schemas.microsoft.com/office/drawing/2014/main" id="{27B8A7C8-DA1A-4D64-8E0D-9BB785AE39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151</a:t>
            </a:fld>
            <a:endParaRPr lang="en-GB"/>
          </a:p>
        </p:txBody>
      </p:sp>
      <p:pic>
        <p:nvPicPr>
          <p:cNvPr id="6" name="Picture 5">
            <a:extLst>
              <a:ext uri="{FF2B5EF4-FFF2-40B4-BE49-F238E27FC236}">
                <a16:creationId xmlns:a16="http://schemas.microsoft.com/office/drawing/2014/main" id="{E192871C-6C1E-4707-B7D0-3A7ADCB22303}"/>
              </a:ext>
            </a:extLst>
          </p:cNvPr>
          <p:cNvPicPr>
            <a:picLocks noChangeAspect="1"/>
          </p:cNvPicPr>
          <p:nvPr/>
        </p:nvPicPr>
        <p:blipFill>
          <a:blip r:embed="rId2"/>
          <a:stretch>
            <a:fillRect/>
          </a:stretch>
        </p:blipFill>
        <p:spPr>
          <a:xfrm>
            <a:off x="0" y="2006269"/>
            <a:ext cx="9144000" cy="1668404"/>
          </a:xfrm>
          <a:prstGeom prst="rect">
            <a:avLst/>
          </a:prstGeom>
        </p:spPr>
      </p:pic>
    </p:spTree>
    <p:extLst>
      <p:ext uri="{BB962C8B-B14F-4D97-AF65-F5344CB8AC3E}">
        <p14:creationId xmlns:p14="http://schemas.microsoft.com/office/powerpoint/2010/main" val="789138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508-882E-45F1-A1CA-3C52D56EA129}"/>
              </a:ext>
            </a:extLst>
          </p:cNvPr>
          <p:cNvSpPr>
            <a:spLocks noGrp="1"/>
          </p:cNvSpPr>
          <p:nvPr>
            <p:ph type="title"/>
          </p:nvPr>
        </p:nvSpPr>
        <p:spPr/>
        <p:txBody>
          <a:bodyPr/>
          <a:lstStyle/>
          <a:p>
            <a:r>
              <a:rPr lang="en-US" dirty="0"/>
              <a:t>Create a VF Page using Metadata API</a:t>
            </a:r>
            <a:endParaRPr lang="en-IN" dirty="0"/>
          </a:p>
        </p:txBody>
      </p:sp>
      <p:sp>
        <p:nvSpPr>
          <p:cNvPr id="4" name="Slide Number Placeholder 3">
            <a:extLst>
              <a:ext uri="{FF2B5EF4-FFF2-40B4-BE49-F238E27FC236}">
                <a16:creationId xmlns:a16="http://schemas.microsoft.com/office/drawing/2014/main" id="{45DB2144-6FFA-4601-BB26-1FABCB7A8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152</a:t>
            </a:fld>
            <a:endParaRPr lang="en-GB"/>
          </a:p>
        </p:txBody>
      </p:sp>
      <p:pic>
        <p:nvPicPr>
          <p:cNvPr id="6" name="Picture 5">
            <a:extLst>
              <a:ext uri="{FF2B5EF4-FFF2-40B4-BE49-F238E27FC236}">
                <a16:creationId xmlns:a16="http://schemas.microsoft.com/office/drawing/2014/main" id="{61BDE607-7A6A-4196-917A-11AF0BEA1507}"/>
              </a:ext>
            </a:extLst>
          </p:cNvPr>
          <p:cNvPicPr>
            <a:picLocks noChangeAspect="1"/>
          </p:cNvPicPr>
          <p:nvPr/>
        </p:nvPicPr>
        <p:blipFill>
          <a:blip r:embed="rId2"/>
          <a:stretch>
            <a:fillRect/>
          </a:stretch>
        </p:blipFill>
        <p:spPr>
          <a:xfrm>
            <a:off x="0" y="1436030"/>
            <a:ext cx="9144000" cy="2271439"/>
          </a:xfrm>
          <a:prstGeom prst="rect">
            <a:avLst/>
          </a:prstGeom>
        </p:spPr>
      </p:pic>
    </p:spTree>
    <p:extLst>
      <p:ext uri="{BB962C8B-B14F-4D97-AF65-F5344CB8AC3E}">
        <p14:creationId xmlns:p14="http://schemas.microsoft.com/office/powerpoint/2010/main" val="40705599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508-882E-45F1-A1CA-3C52D56EA129}"/>
              </a:ext>
            </a:extLst>
          </p:cNvPr>
          <p:cNvSpPr>
            <a:spLocks noGrp="1"/>
          </p:cNvSpPr>
          <p:nvPr>
            <p:ph type="title"/>
          </p:nvPr>
        </p:nvSpPr>
        <p:spPr>
          <a:xfrm>
            <a:off x="311700" y="139418"/>
            <a:ext cx="8520600" cy="572700"/>
          </a:xfrm>
        </p:spPr>
        <p:txBody>
          <a:bodyPr/>
          <a:lstStyle/>
          <a:p>
            <a:r>
              <a:rPr lang="en-US" dirty="0"/>
              <a:t>Create an Aura Component using Metadata API</a:t>
            </a:r>
            <a:endParaRPr lang="en-IN" dirty="0"/>
          </a:p>
        </p:txBody>
      </p:sp>
      <p:sp>
        <p:nvSpPr>
          <p:cNvPr id="4" name="Slide Number Placeholder 3">
            <a:extLst>
              <a:ext uri="{FF2B5EF4-FFF2-40B4-BE49-F238E27FC236}">
                <a16:creationId xmlns:a16="http://schemas.microsoft.com/office/drawing/2014/main" id="{45DB2144-6FFA-4601-BB26-1FABCB7A8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153</a:t>
            </a:fld>
            <a:endParaRPr lang="en-GB"/>
          </a:p>
        </p:txBody>
      </p:sp>
      <p:pic>
        <p:nvPicPr>
          <p:cNvPr id="6" name="Picture 5">
            <a:extLst>
              <a:ext uri="{FF2B5EF4-FFF2-40B4-BE49-F238E27FC236}">
                <a16:creationId xmlns:a16="http://schemas.microsoft.com/office/drawing/2014/main" id="{0F926CC6-6DAC-4D23-B37E-23880AB37C3E}"/>
              </a:ext>
            </a:extLst>
          </p:cNvPr>
          <p:cNvPicPr>
            <a:picLocks noChangeAspect="1"/>
          </p:cNvPicPr>
          <p:nvPr/>
        </p:nvPicPr>
        <p:blipFill>
          <a:blip r:embed="rId2"/>
          <a:stretch>
            <a:fillRect/>
          </a:stretch>
        </p:blipFill>
        <p:spPr>
          <a:xfrm>
            <a:off x="311700" y="860975"/>
            <a:ext cx="7938977" cy="3945938"/>
          </a:xfrm>
          <a:prstGeom prst="rect">
            <a:avLst/>
          </a:prstGeom>
        </p:spPr>
      </p:pic>
    </p:spTree>
    <p:extLst>
      <p:ext uri="{BB962C8B-B14F-4D97-AF65-F5344CB8AC3E}">
        <p14:creationId xmlns:p14="http://schemas.microsoft.com/office/powerpoint/2010/main" val="14284375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3DB4-893A-4582-9522-F793028BAEF6}"/>
              </a:ext>
            </a:extLst>
          </p:cNvPr>
          <p:cNvSpPr>
            <a:spLocks noGrp="1"/>
          </p:cNvSpPr>
          <p:nvPr>
            <p:ph type="title"/>
          </p:nvPr>
        </p:nvSpPr>
        <p:spPr/>
        <p:txBody>
          <a:bodyPr/>
          <a:lstStyle/>
          <a:p>
            <a:r>
              <a:rPr lang="en-US" dirty="0"/>
              <a:t>Delete Custom Metadata Record Using MD API</a:t>
            </a:r>
            <a:endParaRPr lang="en-IN" dirty="0"/>
          </a:p>
        </p:txBody>
      </p:sp>
      <p:sp>
        <p:nvSpPr>
          <p:cNvPr id="4" name="Slide Number Placeholder 3">
            <a:extLst>
              <a:ext uri="{FF2B5EF4-FFF2-40B4-BE49-F238E27FC236}">
                <a16:creationId xmlns:a16="http://schemas.microsoft.com/office/drawing/2014/main" id="{C39D0CC8-5623-43DD-BC45-1F780CDE7F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154</a:t>
            </a:fld>
            <a:endParaRPr lang="en-GB"/>
          </a:p>
        </p:txBody>
      </p:sp>
      <p:pic>
        <p:nvPicPr>
          <p:cNvPr id="6" name="Picture 5">
            <a:extLst>
              <a:ext uri="{FF2B5EF4-FFF2-40B4-BE49-F238E27FC236}">
                <a16:creationId xmlns:a16="http://schemas.microsoft.com/office/drawing/2014/main" id="{2FE94F68-7667-411D-8AE4-081C5E0BA414}"/>
              </a:ext>
            </a:extLst>
          </p:cNvPr>
          <p:cNvPicPr>
            <a:picLocks noChangeAspect="1"/>
          </p:cNvPicPr>
          <p:nvPr/>
        </p:nvPicPr>
        <p:blipFill>
          <a:blip r:embed="rId2"/>
          <a:stretch>
            <a:fillRect/>
          </a:stretch>
        </p:blipFill>
        <p:spPr>
          <a:xfrm>
            <a:off x="0" y="1560531"/>
            <a:ext cx="9144000" cy="2022438"/>
          </a:xfrm>
          <a:prstGeom prst="rect">
            <a:avLst/>
          </a:prstGeom>
        </p:spPr>
      </p:pic>
    </p:spTree>
    <p:extLst>
      <p:ext uri="{BB962C8B-B14F-4D97-AF65-F5344CB8AC3E}">
        <p14:creationId xmlns:p14="http://schemas.microsoft.com/office/powerpoint/2010/main" val="6634913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3305-8D60-44AA-8A67-C33AE6A8C33E}"/>
              </a:ext>
            </a:extLst>
          </p:cNvPr>
          <p:cNvSpPr>
            <a:spLocks noGrp="1"/>
          </p:cNvSpPr>
          <p:nvPr>
            <p:ph type="title"/>
          </p:nvPr>
        </p:nvSpPr>
        <p:spPr>
          <a:xfrm>
            <a:off x="311700" y="288275"/>
            <a:ext cx="8520600" cy="572700"/>
          </a:xfrm>
        </p:spPr>
        <p:txBody>
          <a:bodyPr/>
          <a:lstStyle/>
          <a:p>
            <a:r>
              <a:rPr lang="en-US" dirty="0"/>
              <a:t>Add a field into Page Layout</a:t>
            </a:r>
            <a:endParaRPr lang="en-IN" dirty="0"/>
          </a:p>
        </p:txBody>
      </p:sp>
      <p:sp>
        <p:nvSpPr>
          <p:cNvPr id="3" name="Text Placeholder 2">
            <a:extLst>
              <a:ext uri="{FF2B5EF4-FFF2-40B4-BE49-F238E27FC236}">
                <a16:creationId xmlns:a16="http://schemas.microsoft.com/office/drawing/2014/main" id="{E4901F2A-9476-4CC6-B7B9-1A36006DEC64}"/>
              </a:ext>
            </a:extLst>
          </p:cNvPr>
          <p:cNvSpPr>
            <a:spLocks noGrp="1"/>
          </p:cNvSpPr>
          <p:nvPr>
            <p:ph type="body" idx="1"/>
          </p:nvPr>
        </p:nvSpPr>
        <p:spPr/>
        <p:txBody>
          <a:bodyPr/>
          <a:lstStyle/>
          <a:p>
            <a:pPr marL="133350" indent="0">
              <a:buNone/>
            </a:pPr>
            <a:r>
              <a:rPr lang="en-US" dirty="0">
                <a:highlight>
                  <a:srgbClr val="FFFF00"/>
                </a:highlight>
              </a:rPr>
              <a:t>Scenario – </a:t>
            </a:r>
            <a:r>
              <a:rPr lang="en-US" dirty="0"/>
              <a:t>As a Developer, You have created the field, provided the permission and now you need to add the same field into the page layout.</a:t>
            </a:r>
            <a:endParaRPr lang="en-IN" dirty="0"/>
          </a:p>
        </p:txBody>
      </p:sp>
      <p:sp>
        <p:nvSpPr>
          <p:cNvPr id="4" name="Slide Number Placeholder 3">
            <a:extLst>
              <a:ext uri="{FF2B5EF4-FFF2-40B4-BE49-F238E27FC236}">
                <a16:creationId xmlns:a16="http://schemas.microsoft.com/office/drawing/2014/main" id="{56E3158B-BD42-4605-AF20-828A8A7734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155</a:t>
            </a:fld>
            <a:endParaRPr lang="en-GB"/>
          </a:p>
        </p:txBody>
      </p:sp>
    </p:spTree>
    <p:extLst>
      <p:ext uri="{BB962C8B-B14F-4D97-AF65-F5344CB8AC3E}">
        <p14:creationId xmlns:p14="http://schemas.microsoft.com/office/powerpoint/2010/main" val="9315658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510F-DD2F-4A3C-8887-C89DA3EFAD83}"/>
              </a:ext>
            </a:extLst>
          </p:cNvPr>
          <p:cNvSpPr>
            <a:spLocks noGrp="1"/>
          </p:cNvSpPr>
          <p:nvPr>
            <p:ph type="title"/>
          </p:nvPr>
        </p:nvSpPr>
        <p:spPr>
          <a:xfrm>
            <a:off x="311700" y="288275"/>
            <a:ext cx="8520600" cy="572700"/>
          </a:xfrm>
        </p:spPr>
        <p:txBody>
          <a:bodyPr/>
          <a:lstStyle/>
          <a:p>
            <a:r>
              <a:rPr lang="en-US" dirty="0"/>
              <a:t>Assignments</a:t>
            </a:r>
            <a:endParaRPr lang="en-IN" dirty="0"/>
          </a:p>
        </p:txBody>
      </p:sp>
      <p:sp>
        <p:nvSpPr>
          <p:cNvPr id="3" name="Text Placeholder 2">
            <a:extLst>
              <a:ext uri="{FF2B5EF4-FFF2-40B4-BE49-F238E27FC236}">
                <a16:creationId xmlns:a16="http://schemas.microsoft.com/office/drawing/2014/main" id="{9DF5D247-9A42-4711-A169-FC86C9B67782}"/>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Use </a:t>
            </a:r>
            <a:r>
              <a:rPr lang="en-US" b="1" dirty="0" err="1"/>
              <a:t>listMetadata</a:t>
            </a:r>
            <a:r>
              <a:rPr lang="en-US" dirty="0"/>
              <a:t> Record to list all the Custom Object ( Only those who are ending with __c ) and display them in picklist field inside a LWC.</a:t>
            </a:r>
          </a:p>
          <a:p>
            <a:pPr marL="476250" indent="-342900">
              <a:buFont typeface="+mj-lt"/>
              <a:buAutoNum type="arabicPeriod"/>
            </a:pPr>
            <a:r>
              <a:rPr lang="en-US" dirty="0"/>
              <a:t>When Use Select any object use </a:t>
            </a:r>
            <a:r>
              <a:rPr lang="en-US" b="1" dirty="0" err="1"/>
              <a:t>readMetadata</a:t>
            </a:r>
            <a:r>
              <a:rPr lang="en-US" dirty="0"/>
              <a:t> method to get the information about the object and display basic object information along with fields and validation rules.</a:t>
            </a:r>
          </a:p>
          <a:p>
            <a:pPr marL="476250" indent="-342900">
              <a:buFont typeface="+mj-lt"/>
              <a:buAutoNum type="arabicPeriod"/>
            </a:pPr>
            <a:r>
              <a:rPr lang="en-US" dirty="0"/>
              <a:t>Once the object information is displayed there should be a button “New Custom Field” and when user click on that button it should open a new interface where use can enter field information. Clicking on Save button should create a field inside the selected object.</a:t>
            </a:r>
          </a:p>
          <a:p>
            <a:pPr marL="476250" indent="-342900">
              <a:buFont typeface="+mj-lt"/>
              <a:buAutoNum type="arabicPeriod"/>
            </a:pPr>
            <a:r>
              <a:rPr lang="en-US" dirty="0"/>
              <a:t>There should be a new button “New Custom Object”, when user click on that button it should open a new interface where use can enter object  information. Clicking on Save button should create a an object.</a:t>
            </a:r>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901946D9-E86F-481C-A5B1-1251A5A09D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156</a:t>
            </a:fld>
            <a:endParaRPr lang="en-GB"/>
          </a:p>
        </p:txBody>
      </p:sp>
    </p:spTree>
    <p:extLst>
      <p:ext uri="{BB962C8B-B14F-4D97-AF65-F5344CB8AC3E}">
        <p14:creationId xmlns:p14="http://schemas.microsoft.com/office/powerpoint/2010/main" val="1887843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1400-FB9C-4989-9E51-7138521317B4}"/>
              </a:ext>
            </a:extLst>
          </p:cNvPr>
          <p:cNvSpPr>
            <a:spLocks noGrp="1"/>
          </p:cNvSpPr>
          <p:nvPr>
            <p:ph type="title"/>
          </p:nvPr>
        </p:nvSpPr>
        <p:spPr>
          <a:xfrm>
            <a:off x="311700" y="359964"/>
            <a:ext cx="8520600" cy="572700"/>
          </a:xfrm>
        </p:spPr>
        <p:txBody>
          <a:bodyPr/>
          <a:lstStyle/>
          <a:p>
            <a:r>
              <a:rPr lang="en-US" dirty="0"/>
              <a:t>Why we write unit test cases</a:t>
            </a:r>
            <a:endParaRPr lang="en-IN" dirty="0"/>
          </a:p>
        </p:txBody>
      </p:sp>
      <p:sp>
        <p:nvSpPr>
          <p:cNvPr id="3" name="Text Placeholder 2">
            <a:extLst>
              <a:ext uri="{FF2B5EF4-FFF2-40B4-BE49-F238E27FC236}">
                <a16:creationId xmlns:a16="http://schemas.microsoft.com/office/drawing/2014/main" id="{33D4F8FA-1E67-431D-AD7A-7AFC6D729032}"/>
              </a:ext>
            </a:extLst>
          </p:cNvPr>
          <p:cNvSpPr>
            <a:spLocks noGrp="1"/>
          </p:cNvSpPr>
          <p:nvPr>
            <p:ph type="body" idx="1"/>
          </p:nvPr>
        </p:nvSpPr>
        <p:spPr/>
        <p:txBody>
          <a:bodyPr/>
          <a:lstStyle/>
          <a:p>
            <a:pPr>
              <a:buFont typeface="Wingdings" panose="05000000000000000000" pitchFamily="2" charset="2"/>
              <a:buChar char="v"/>
            </a:pPr>
            <a:r>
              <a:rPr lang="en-US" dirty="0"/>
              <a:t>As a developer, you write code.  We write unit test to prove that our software works.</a:t>
            </a:r>
          </a:p>
          <a:p>
            <a:pPr>
              <a:buFont typeface="Wingdings" panose="05000000000000000000" pitchFamily="2" charset="2"/>
              <a:buChar char="v"/>
            </a:pPr>
            <a:r>
              <a:rPr lang="en-US" dirty="0"/>
              <a:t>The platform requires at-least 75% over all code coverage to get into production</a:t>
            </a:r>
          </a:p>
          <a:p>
            <a:pPr>
              <a:buFont typeface="Wingdings" panose="05000000000000000000" pitchFamily="2" charset="2"/>
              <a:buChar char="v"/>
            </a:pPr>
            <a:endParaRPr lang="en-US" dirty="0"/>
          </a:p>
          <a:p>
            <a:pPr marL="133350" indent="0">
              <a:buNone/>
            </a:pPr>
            <a:r>
              <a:rPr lang="en-US" dirty="0"/>
              <a:t>3 Others good Reasons why we write unit test</a:t>
            </a:r>
          </a:p>
          <a:p>
            <a:pPr marL="133350" indent="0">
              <a:buNone/>
            </a:pPr>
            <a:endParaRPr lang="en-US" dirty="0"/>
          </a:p>
          <a:p>
            <a:pPr marL="476250" indent="-342900">
              <a:buFont typeface="+mj-lt"/>
              <a:buAutoNum type="arabicPeriod"/>
            </a:pPr>
            <a:r>
              <a:rPr lang="en-US" dirty="0"/>
              <a:t>Number != lies =&gt; Numbers do not lie. Directly affects the cost of the project.</a:t>
            </a:r>
          </a:p>
          <a:p>
            <a:pPr marL="476250" indent="-342900">
              <a:buFont typeface="+mj-lt"/>
              <a:buAutoNum type="arabicPeriod"/>
            </a:pPr>
            <a:r>
              <a:rPr lang="en-US" dirty="0"/>
              <a:t>Working Solutions Aren’t Good Enough. Design, Implement, test</a:t>
            </a:r>
          </a:p>
          <a:p>
            <a:pPr marL="476250" indent="-342900">
              <a:buFont typeface="+mj-lt"/>
              <a:buAutoNum type="arabicPeriod"/>
            </a:pPr>
            <a:r>
              <a:rPr lang="en-US" dirty="0"/>
              <a:t>Collective Testing</a:t>
            </a:r>
          </a:p>
          <a:p>
            <a:pPr marL="133350" indent="0">
              <a:buNone/>
            </a:pPr>
            <a:endParaRPr lang="en-US" dirty="0"/>
          </a:p>
          <a:p>
            <a:pPr marL="476250" indent="-342900">
              <a:buFont typeface="+mj-lt"/>
              <a:buAutoNum type="arabicPeriod"/>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268BF54B-B8FF-4E0C-9BBF-EACC99837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157</a:t>
            </a:fld>
            <a:endParaRPr lang="en-GB"/>
          </a:p>
        </p:txBody>
      </p:sp>
    </p:spTree>
    <p:extLst>
      <p:ext uri="{BB962C8B-B14F-4D97-AF65-F5344CB8AC3E}">
        <p14:creationId xmlns:p14="http://schemas.microsoft.com/office/powerpoint/2010/main" val="23849824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8C5F-657C-4901-8FB6-68518194F52B}"/>
              </a:ext>
            </a:extLst>
          </p:cNvPr>
          <p:cNvSpPr>
            <a:spLocks noGrp="1"/>
          </p:cNvSpPr>
          <p:nvPr>
            <p:ph type="title"/>
          </p:nvPr>
        </p:nvSpPr>
        <p:spPr/>
        <p:txBody>
          <a:bodyPr/>
          <a:lstStyle/>
          <a:p>
            <a:r>
              <a:rPr lang="en-US" dirty="0"/>
              <a:t>Number != lie</a:t>
            </a:r>
            <a:endParaRPr lang="en-IN" dirty="0"/>
          </a:p>
        </p:txBody>
      </p:sp>
      <p:sp>
        <p:nvSpPr>
          <p:cNvPr id="3" name="Text Placeholder 2">
            <a:extLst>
              <a:ext uri="{FF2B5EF4-FFF2-40B4-BE49-F238E27FC236}">
                <a16:creationId xmlns:a16="http://schemas.microsoft.com/office/drawing/2014/main" id="{E40367FB-9970-4373-8773-D494E3948033}"/>
              </a:ext>
            </a:extLst>
          </p:cNvPr>
          <p:cNvSpPr>
            <a:spLocks noGrp="1"/>
          </p:cNvSpPr>
          <p:nvPr>
            <p:ph type="body" idx="1"/>
          </p:nvPr>
        </p:nvSpPr>
        <p:spPr/>
        <p:txBody>
          <a:bodyPr/>
          <a:lstStyle/>
          <a:p>
            <a:pPr marL="133350" indent="0">
              <a:buNone/>
            </a:pPr>
            <a:r>
              <a:rPr lang="en-US" dirty="0"/>
              <a:t>In a 2010 paper on the relative cost of fixing bugs, IBM analysts discuss how long it takes to fix a bug at various times in the software development lifecycle</a:t>
            </a:r>
          </a:p>
          <a:p>
            <a:pPr marL="133350" indent="0">
              <a:buNone/>
            </a:pPr>
            <a:endParaRPr lang="en-US" dirty="0"/>
          </a:p>
          <a:p>
            <a:pPr marL="133350" indent="0">
              <a:buNone/>
            </a:pPr>
            <a:r>
              <a:rPr lang="en-US" b="1" dirty="0"/>
              <a:t>Their findings are clear:</a:t>
            </a:r>
          </a:p>
          <a:p>
            <a:pPr marL="133350" indent="0">
              <a:buNone/>
            </a:pPr>
            <a:endParaRPr lang="en-US" dirty="0"/>
          </a:p>
          <a:p>
            <a:pPr marL="476250" indent="-342900">
              <a:buFont typeface="+mj-lt"/>
              <a:buAutoNum type="arabicPeriod"/>
            </a:pPr>
            <a:r>
              <a:rPr lang="en-US" dirty="0"/>
              <a:t>A bug found during the design phase had a relative cost of </a:t>
            </a:r>
            <a:r>
              <a:rPr lang="en-US" dirty="0">
                <a:highlight>
                  <a:srgbClr val="FFFF00"/>
                </a:highlight>
              </a:rPr>
              <a:t>1 hour</a:t>
            </a:r>
            <a:r>
              <a:rPr lang="en-US" dirty="0"/>
              <a:t>. </a:t>
            </a:r>
          </a:p>
          <a:p>
            <a:pPr marL="476250" indent="-342900">
              <a:buFont typeface="+mj-lt"/>
              <a:buAutoNum type="arabicPeriod"/>
            </a:pPr>
            <a:r>
              <a:rPr lang="en-US" dirty="0"/>
              <a:t>During the implementation (or active development) phase, fixing the same bug had a relative cost of </a:t>
            </a:r>
            <a:r>
              <a:rPr lang="en-US" dirty="0">
                <a:highlight>
                  <a:srgbClr val="FFFF00"/>
                </a:highlight>
              </a:rPr>
              <a:t>6.5 hours</a:t>
            </a:r>
            <a:r>
              <a:rPr lang="en-US" dirty="0"/>
              <a:t>. </a:t>
            </a:r>
          </a:p>
          <a:p>
            <a:pPr marL="476250" indent="-342900">
              <a:buFont typeface="+mj-lt"/>
              <a:buAutoNum type="arabicPeriod"/>
            </a:pPr>
            <a:r>
              <a:rPr lang="en-US" dirty="0"/>
              <a:t>During functional testing, the bug had a relative cost to fix that jumped to </a:t>
            </a:r>
            <a:r>
              <a:rPr lang="en-US" dirty="0">
                <a:highlight>
                  <a:srgbClr val="FFFF00"/>
                </a:highlight>
              </a:rPr>
              <a:t>15 hours</a:t>
            </a:r>
            <a:r>
              <a:rPr lang="en-US" dirty="0"/>
              <a:t>. A relative cost of 6.5 or even 15 hours is manageable</a:t>
            </a:r>
          </a:p>
          <a:p>
            <a:pPr marL="476250" indent="-342900">
              <a:buFont typeface="+mj-lt"/>
              <a:buAutoNum type="arabicPeriod"/>
            </a:pPr>
            <a:r>
              <a:rPr lang="en-US" dirty="0"/>
              <a:t>But the real concern is the relative cost to fix that same bug in production. There, the relative cost to fix it skyrockets to </a:t>
            </a:r>
            <a:r>
              <a:rPr lang="en-US" dirty="0">
                <a:highlight>
                  <a:srgbClr val="FFFF00"/>
                </a:highlight>
              </a:rPr>
              <a:t>100 hours</a:t>
            </a:r>
            <a:r>
              <a:rPr lang="en-US" dirty="0"/>
              <a:t>.</a:t>
            </a:r>
            <a:endParaRPr lang="en-IN" dirty="0"/>
          </a:p>
        </p:txBody>
      </p:sp>
      <p:sp>
        <p:nvSpPr>
          <p:cNvPr id="4" name="Slide Number Placeholder 3">
            <a:extLst>
              <a:ext uri="{FF2B5EF4-FFF2-40B4-BE49-F238E27FC236}">
                <a16:creationId xmlns:a16="http://schemas.microsoft.com/office/drawing/2014/main" id="{B54C4E45-C233-40D3-9321-C70CC6A2C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158</a:t>
            </a:fld>
            <a:endParaRPr lang="en-GB"/>
          </a:p>
        </p:txBody>
      </p:sp>
    </p:spTree>
    <p:extLst>
      <p:ext uri="{BB962C8B-B14F-4D97-AF65-F5344CB8AC3E}">
        <p14:creationId xmlns:p14="http://schemas.microsoft.com/office/powerpoint/2010/main" val="7050660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01D5-EA30-46B4-B716-F938882293A4}"/>
              </a:ext>
            </a:extLst>
          </p:cNvPr>
          <p:cNvSpPr>
            <a:spLocks noGrp="1"/>
          </p:cNvSpPr>
          <p:nvPr>
            <p:ph type="title"/>
          </p:nvPr>
        </p:nvSpPr>
        <p:spPr>
          <a:xfrm>
            <a:off x="311700" y="338699"/>
            <a:ext cx="8520600" cy="572700"/>
          </a:xfrm>
        </p:spPr>
        <p:txBody>
          <a:bodyPr/>
          <a:lstStyle/>
          <a:p>
            <a:r>
              <a:rPr lang="en-US" dirty="0"/>
              <a:t>What are Mock Classes &amp; Why to use them</a:t>
            </a:r>
            <a:endParaRPr lang="en-IN" dirty="0"/>
          </a:p>
        </p:txBody>
      </p:sp>
      <p:sp>
        <p:nvSpPr>
          <p:cNvPr id="3" name="Text Placeholder 2">
            <a:extLst>
              <a:ext uri="{FF2B5EF4-FFF2-40B4-BE49-F238E27FC236}">
                <a16:creationId xmlns:a16="http://schemas.microsoft.com/office/drawing/2014/main" id="{A27CE184-B3FA-4DF0-87DF-C12C1BD7E8B6}"/>
              </a:ext>
            </a:extLst>
          </p:cNvPr>
          <p:cNvSpPr>
            <a:spLocks noGrp="1"/>
          </p:cNvSpPr>
          <p:nvPr>
            <p:ph type="body" idx="1"/>
          </p:nvPr>
        </p:nvSpPr>
        <p:spPr/>
        <p:txBody>
          <a:bodyPr/>
          <a:lstStyle/>
          <a:p>
            <a:pPr marL="476250" indent="-342900">
              <a:buFont typeface="+mj-lt"/>
              <a:buAutoNum type="arabicPeriod"/>
            </a:pPr>
            <a:r>
              <a:rPr lang="en-US" dirty="0"/>
              <a:t>Be default we can not make HTTP Callout from Test class.</a:t>
            </a:r>
          </a:p>
          <a:p>
            <a:pPr marL="476250" indent="-342900">
              <a:buFont typeface="+mj-lt"/>
              <a:buAutoNum type="arabicPeriod"/>
            </a:pPr>
            <a:r>
              <a:rPr lang="en-US" dirty="0"/>
              <a:t>Mock classes are the salesforce Apex Class that we develop using some standard Salesforce Interface to generate the Fake response.</a:t>
            </a:r>
          </a:p>
          <a:p>
            <a:pPr marL="476250" indent="-342900">
              <a:buFont typeface="+mj-lt"/>
              <a:buAutoNum type="arabicPeriod"/>
            </a:pPr>
            <a:r>
              <a:rPr lang="en-US" dirty="0"/>
              <a:t>Fake response is used for API Callout so that we do not hit the third party system while doing the testing.</a:t>
            </a:r>
          </a:p>
          <a:p>
            <a:pPr marL="133350" indent="0">
              <a:buNone/>
            </a:pPr>
            <a:endParaRPr lang="en-US" dirty="0"/>
          </a:p>
          <a:p>
            <a:pPr>
              <a:buFont typeface="Wingdings" panose="05000000000000000000" pitchFamily="2" charset="2"/>
              <a:buChar char="v"/>
            </a:pPr>
            <a:r>
              <a:rPr lang="en-US" dirty="0" err="1">
                <a:highlight>
                  <a:srgbClr val="FFFF00"/>
                </a:highlight>
              </a:rPr>
              <a:t>HttpCalloutMock</a:t>
            </a:r>
            <a:r>
              <a:rPr lang="en-US" dirty="0"/>
              <a:t> used for testing Rest Services</a:t>
            </a:r>
          </a:p>
          <a:p>
            <a:pPr>
              <a:buFont typeface="Wingdings" panose="05000000000000000000" pitchFamily="2" charset="2"/>
              <a:buChar char="v"/>
            </a:pPr>
            <a:r>
              <a:rPr lang="en-US" dirty="0" err="1">
                <a:highlight>
                  <a:srgbClr val="FFFF00"/>
                </a:highlight>
              </a:rPr>
              <a:t>WebServiceCalloutMock</a:t>
            </a:r>
            <a:r>
              <a:rPr lang="en-US" dirty="0"/>
              <a:t> used for testing SOAP Services</a:t>
            </a:r>
          </a:p>
          <a:p>
            <a:pPr>
              <a:buFont typeface="Wingdings" panose="05000000000000000000" pitchFamily="2" charset="2"/>
              <a:buChar char="v"/>
            </a:pPr>
            <a:r>
              <a:rPr lang="en-US" dirty="0"/>
              <a:t>We use </a:t>
            </a:r>
            <a:r>
              <a:rPr lang="en-US" dirty="0" err="1"/>
              <a:t>setMock</a:t>
            </a:r>
            <a:r>
              <a:rPr lang="en-US" dirty="0"/>
              <a:t> method of test class to set the fake response</a:t>
            </a:r>
          </a:p>
          <a:p>
            <a:pPr marL="133350" indent="0">
              <a:buNone/>
            </a:pPr>
            <a:endParaRPr lang="en-IN" dirty="0"/>
          </a:p>
        </p:txBody>
      </p:sp>
      <p:sp>
        <p:nvSpPr>
          <p:cNvPr id="4" name="Slide Number Placeholder 3">
            <a:extLst>
              <a:ext uri="{FF2B5EF4-FFF2-40B4-BE49-F238E27FC236}">
                <a16:creationId xmlns:a16="http://schemas.microsoft.com/office/drawing/2014/main" id="{8A7C5E3C-C4ED-4065-9509-D0BC9B84C6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159</a:t>
            </a:fld>
            <a:endParaRPr lang="en-GB"/>
          </a:p>
        </p:txBody>
      </p:sp>
    </p:spTree>
    <p:extLst>
      <p:ext uri="{BB962C8B-B14F-4D97-AF65-F5344CB8AC3E}">
        <p14:creationId xmlns:p14="http://schemas.microsoft.com/office/powerpoint/2010/main" val="405594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API Key Authentication</a:t>
            </a:r>
            <a:endParaRPr/>
          </a:p>
        </p:txBody>
      </p:sp>
      <p:sp>
        <p:nvSpPr>
          <p:cNvPr id="79" name="Google Shape;79;p1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This is very simple and easy to use authentication. To authenticate the any system using API Key is very easy all you need to do is pass the API Key in the url parameters. Sometimes we need to pass api key as header as well.</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API Key in URL - </a:t>
            </a:r>
            <a:r>
              <a:rPr lang="en-GB" u="sng">
                <a:solidFill>
                  <a:schemeClr val="hlink"/>
                </a:solidFill>
                <a:latin typeface="Georgia"/>
                <a:ea typeface="Georgia"/>
                <a:cs typeface="Georgia"/>
                <a:sym typeface="Georgia"/>
                <a:hlinkClick r:id="rId3"/>
              </a:rPr>
              <a:t>www.example.com/v1/users.json?key=hjhdbh2424hhj</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API Key in Header</a:t>
            </a:r>
            <a:endParaRPr>
              <a:solidFill>
                <a:srgbClr val="000000"/>
              </a:solidFill>
              <a:latin typeface="Georgia"/>
              <a:ea typeface="Georgia"/>
              <a:cs typeface="Georgia"/>
              <a:sym typeface="Georgia"/>
            </a:endParaRPr>
          </a:p>
          <a:p>
            <a:pPr marL="0" lvl="0" indent="0" algn="l" rtl="0">
              <a:spcBef>
                <a:spcPts val="1600"/>
              </a:spcBef>
              <a:spcAft>
                <a:spcPts val="0"/>
              </a:spcAft>
              <a:buClr>
                <a:schemeClr val="dk1"/>
              </a:buClr>
              <a:buSzPts val="1100"/>
              <a:buFont typeface="Arial"/>
              <a:buNone/>
            </a:pPr>
            <a:r>
              <a:rPr lang="en-GB">
                <a:solidFill>
                  <a:srgbClr val="000000"/>
                </a:solidFill>
                <a:latin typeface="Georgia"/>
                <a:ea typeface="Georgia"/>
                <a:cs typeface="Georgia"/>
                <a:sym typeface="Georgia"/>
              </a:rPr>
              <a:t>GET / HTTP/1.1</a:t>
            </a:r>
            <a:endParaRPr>
              <a:solidFill>
                <a:srgbClr val="000000"/>
              </a:solidFill>
              <a:latin typeface="Georgia"/>
              <a:ea typeface="Georgia"/>
              <a:cs typeface="Georgia"/>
              <a:sym typeface="Georgia"/>
            </a:endParaRPr>
          </a:p>
          <a:p>
            <a:pPr marL="0" lvl="0" indent="0" algn="l" rtl="0">
              <a:spcBef>
                <a:spcPts val="1600"/>
              </a:spcBef>
              <a:spcAft>
                <a:spcPts val="0"/>
              </a:spcAft>
              <a:buClr>
                <a:schemeClr val="dk1"/>
              </a:buClr>
              <a:buSzPts val="1100"/>
              <a:buFont typeface="Arial"/>
              <a:buNone/>
            </a:pPr>
            <a:r>
              <a:rPr lang="en-GB">
                <a:solidFill>
                  <a:srgbClr val="000000"/>
                </a:solidFill>
                <a:latin typeface="Georgia"/>
                <a:ea typeface="Georgia"/>
                <a:cs typeface="Georgia"/>
                <a:sym typeface="Georgia"/>
              </a:rPr>
              <a:t>Host: example.com</a:t>
            </a:r>
            <a:endParaRPr>
              <a:solidFill>
                <a:srgbClr val="000000"/>
              </a:solidFill>
              <a:latin typeface="Georgia"/>
              <a:ea typeface="Georgia"/>
              <a:cs typeface="Georgia"/>
              <a:sym typeface="Georgia"/>
            </a:endParaRPr>
          </a:p>
          <a:p>
            <a:pPr marL="0" lvl="0" indent="0" algn="l" rtl="0">
              <a:spcBef>
                <a:spcPts val="1600"/>
              </a:spcBef>
              <a:spcAft>
                <a:spcPts val="1600"/>
              </a:spcAft>
              <a:buNone/>
            </a:pPr>
            <a:r>
              <a:rPr lang="en-GB">
                <a:solidFill>
                  <a:srgbClr val="000000"/>
                </a:solidFill>
                <a:latin typeface="Georgia"/>
                <a:ea typeface="Georgia"/>
                <a:cs typeface="Georgia"/>
                <a:sym typeface="Georgia"/>
              </a:rPr>
              <a:t>X-API-KEY:  </a:t>
            </a:r>
            <a:r>
              <a:rPr lang="en-GB" b="1">
                <a:solidFill>
                  <a:srgbClr val="000000"/>
                </a:solidFill>
                <a:latin typeface="Georgia"/>
                <a:ea typeface="Georgia"/>
                <a:cs typeface="Georgia"/>
                <a:sym typeface="Georgia"/>
              </a:rPr>
              <a:t>hjhdbh2424hhj</a:t>
            </a:r>
            <a:endParaRPr b="1">
              <a:solidFill>
                <a:srgbClr val="000000"/>
              </a:solidFill>
              <a:latin typeface="Georgia"/>
              <a:ea typeface="Georgia"/>
              <a:cs typeface="Georgia"/>
              <a:sym typeface="Georgia"/>
            </a:endParaRPr>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05F9-07A5-4B34-97EA-AC2973B45ED7}"/>
              </a:ext>
            </a:extLst>
          </p:cNvPr>
          <p:cNvSpPr>
            <a:spLocks noGrp="1"/>
          </p:cNvSpPr>
          <p:nvPr>
            <p:ph type="title"/>
          </p:nvPr>
        </p:nvSpPr>
        <p:spPr>
          <a:xfrm>
            <a:off x="311700" y="287242"/>
            <a:ext cx="8520600" cy="572700"/>
          </a:xfrm>
        </p:spPr>
        <p:txBody>
          <a:bodyPr/>
          <a:lstStyle/>
          <a:p>
            <a:r>
              <a:rPr lang="en-US" dirty="0"/>
              <a:t>Develop your first class for API Callout</a:t>
            </a:r>
            <a:endParaRPr lang="en-IN" dirty="0"/>
          </a:p>
        </p:txBody>
      </p:sp>
      <p:sp>
        <p:nvSpPr>
          <p:cNvPr id="3" name="Text Placeholder 2">
            <a:extLst>
              <a:ext uri="{FF2B5EF4-FFF2-40B4-BE49-F238E27FC236}">
                <a16:creationId xmlns:a16="http://schemas.microsoft.com/office/drawing/2014/main" id="{318083DC-5E34-4FA2-8103-D374254FC6CC}"/>
              </a:ext>
            </a:extLst>
          </p:cNvPr>
          <p:cNvSpPr>
            <a:spLocks noGrp="1"/>
          </p:cNvSpPr>
          <p:nvPr>
            <p:ph type="body" idx="1"/>
          </p:nvPr>
        </p:nvSpPr>
        <p:spPr/>
        <p:txBody>
          <a:bodyPr/>
          <a:lstStyle/>
          <a:p>
            <a:pPr marL="133350" indent="0">
              <a:buNone/>
            </a:pPr>
            <a:r>
              <a:rPr lang="en-IN" dirty="0"/>
              <a:t>global class </a:t>
            </a:r>
            <a:r>
              <a:rPr lang="en-IN" dirty="0" err="1">
                <a:highlight>
                  <a:srgbClr val="FFFF00"/>
                </a:highlight>
              </a:rPr>
              <a:t>YourHttpCalloutMockImpl</a:t>
            </a:r>
            <a:r>
              <a:rPr lang="en-IN" dirty="0"/>
              <a:t> implements </a:t>
            </a:r>
            <a:r>
              <a:rPr lang="en-IN" dirty="0" err="1">
                <a:highlight>
                  <a:srgbClr val="FFFF00"/>
                </a:highlight>
              </a:rPr>
              <a:t>HttpCalloutMock</a:t>
            </a:r>
            <a:r>
              <a:rPr lang="en-IN" dirty="0"/>
              <a:t> {</a:t>
            </a:r>
          </a:p>
          <a:p>
            <a:pPr marL="133350" indent="0">
              <a:buNone/>
            </a:pPr>
            <a:r>
              <a:rPr lang="en-IN" dirty="0"/>
              <a:t>    global </a:t>
            </a:r>
            <a:r>
              <a:rPr lang="en-IN" dirty="0" err="1"/>
              <a:t>HTTPResponse</a:t>
            </a:r>
            <a:r>
              <a:rPr lang="en-IN" dirty="0"/>
              <a:t> </a:t>
            </a:r>
            <a:r>
              <a:rPr lang="en-IN" dirty="0">
                <a:highlight>
                  <a:srgbClr val="FFFF00"/>
                </a:highlight>
              </a:rPr>
              <a:t>respond</a:t>
            </a:r>
            <a:r>
              <a:rPr lang="en-IN" dirty="0"/>
              <a:t>(</a:t>
            </a:r>
            <a:r>
              <a:rPr lang="en-IN" dirty="0" err="1"/>
              <a:t>HTTPRequest</a:t>
            </a:r>
            <a:r>
              <a:rPr lang="en-IN" dirty="0"/>
              <a:t> </a:t>
            </a:r>
            <a:r>
              <a:rPr lang="en-IN" dirty="0" err="1"/>
              <a:t>req</a:t>
            </a:r>
            <a:r>
              <a:rPr lang="en-IN" dirty="0"/>
              <a:t>) {</a:t>
            </a:r>
          </a:p>
          <a:p>
            <a:pPr marL="133350" indent="0">
              <a:buNone/>
            </a:pPr>
            <a:r>
              <a:rPr lang="en-IN" dirty="0"/>
              <a:t>        // Create a fake response.</a:t>
            </a:r>
          </a:p>
          <a:p>
            <a:pPr marL="133350" indent="0">
              <a:buNone/>
            </a:pPr>
            <a:r>
              <a:rPr lang="en-IN" dirty="0"/>
              <a:t>        // Set response values, and </a:t>
            </a:r>
          </a:p>
          <a:p>
            <a:pPr marL="133350" indent="0">
              <a:buNone/>
            </a:pPr>
            <a:r>
              <a:rPr lang="en-IN" dirty="0"/>
              <a:t>        // return response.</a:t>
            </a:r>
          </a:p>
          <a:p>
            <a:pPr marL="133350" indent="0">
              <a:buNone/>
            </a:pPr>
            <a:r>
              <a:rPr lang="en-IN" dirty="0"/>
              <a:t>    }</a:t>
            </a:r>
          </a:p>
          <a:p>
            <a:pPr marL="133350" indent="0">
              <a:buNone/>
            </a:pPr>
            <a:r>
              <a:rPr lang="en-IN" dirty="0"/>
              <a:t>}</a:t>
            </a:r>
          </a:p>
          <a:p>
            <a:pPr marL="133350" indent="0">
              <a:buNone/>
            </a:pPr>
            <a:endParaRPr lang="en-IN" dirty="0"/>
          </a:p>
        </p:txBody>
      </p:sp>
      <p:sp>
        <p:nvSpPr>
          <p:cNvPr id="4" name="Slide Number Placeholder 3">
            <a:extLst>
              <a:ext uri="{FF2B5EF4-FFF2-40B4-BE49-F238E27FC236}">
                <a16:creationId xmlns:a16="http://schemas.microsoft.com/office/drawing/2014/main" id="{953110A4-3FBF-4144-951D-B67345A26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160</a:t>
            </a:fld>
            <a:endParaRPr lang="en-GB"/>
          </a:p>
        </p:txBody>
      </p:sp>
    </p:spTree>
    <p:extLst>
      <p:ext uri="{BB962C8B-B14F-4D97-AF65-F5344CB8AC3E}">
        <p14:creationId xmlns:p14="http://schemas.microsoft.com/office/powerpoint/2010/main" val="265943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1148-2EED-4EF5-8F46-30795FDD382B}"/>
              </a:ext>
            </a:extLst>
          </p:cNvPr>
          <p:cNvSpPr>
            <a:spLocks noGrp="1"/>
          </p:cNvSpPr>
          <p:nvPr>
            <p:ph type="title"/>
          </p:nvPr>
        </p:nvSpPr>
        <p:spPr>
          <a:xfrm>
            <a:off x="311700" y="288275"/>
            <a:ext cx="8520600" cy="572700"/>
          </a:xfrm>
        </p:spPr>
        <p:txBody>
          <a:bodyPr/>
          <a:lstStyle/>
          <a:p>
            <a:r>
              <a:rPr lang="en-US" dirty="0"/>
              <a:t>Test Multiple/Chained Callout using Single Class</a:t>
            </a:r>
            <a:endParaRPr lang="en-IN" dirty="0"/>
          </a:p>
        </p:txBody>
      </p:sp>
      <p:sp>
        <p:nvSpPr>
          <p:cNvPr id="3" name="Text Placeholder 2">
            <a:extLst>
              <a:ext uri="{FF2B5EF4-FFF2-40B4-BE49-F238E27FC236}">
                <a16:creationId xmlns:a16="http://schemas.microsoft.com/office/drawing/2014/main" id="{6DB8D3E8-4A4E-4EC3-B1D8-42C7EF37A585}"/>
              </a:ext>
            </a:extLst>
          </p:cNvPr>
          <p:cNvSpPr>
            <a:spLocks noGrp="1"/>
          </p:cNvSpPr>
          <p:nvPr>
            <p:ph type="body" idx="1"/>
          </p:nvPr>
        </p:nvSpPr>
        <p:spPr/>
        <p:txBody>
          <a:bodyPr/>
          <a:lstStyle/>
          <a:p>
            <a:pPr marL="133350" indent="0">
              <a:buNone/>
            </a:pPr>
            <a:r>
              <a:rPr lang="en-US" dirty="0">
                <a:highlight>
                  <a:srgbClr val="FFFF00"/>
                </a:highlight>
              </a:rPr>
              <a:t>Example</a:t>
            </a:r>
            <a:r>
              <a:rPr lang="en-US" dirty="0"/>
              <a:t> – You are making a callout to a payment gateway system to get the following details which are dependent </a:t>
            </a:r>
          </a:p>
          <a:p>
            <a:pPr>
              <a:buFont typeface="Wingdings" panose="05000000000000000000" pitchFamily="2" charset="2"/>
              <a:buChar char="v"/>
            </a:pPr>
            <a:r>
              <a:rPr lang="en-US" dirty="0"/>
              <a:t>Get the customer detail</a:t>
            </a:r>
          </a:p>
          <a:p>
            <a:pPr lvl="1">
              <a:buFont typeface="Wingdings" panose="05000000000000000000" pitchFamily="2" charset="2"/>
              <a:buChar char="v"/>
            </a:pPr>
            <a:r>
              <a:rPr lang="en-US" dirty="0"/>
              <a:t>Get all Invoices related to customer</a:t>
            </a:r>
          </a:p>
          <a:p>
            <a:pPr lvl="2">
              <a:buFont typeface="Wingdings" panose="05000000000000000000" pitchFamily="2" charset="2"/>
              <a:buChar char="v"/>
            </a:pPr>
            <a:r>
              <a:rPr lang="en-IN" dirty="0"/>
              <a:t>Get All Invoice Line Items related to Invoices</a:t>
            </a:r>
          </a:p>
        </p:txBody>
      </p:sp>
      <p:sp>
        <p:nvSpPr>
          <p:cNvPr id="4" name="Slide Number Placeholder 3">
            <a:extLst>
              <a:ext uri="{FF2B5EF4-FFF2-40B4-BE49-F238E27FC236}">
                <a16:creationId xmlns:a16="http://schemas.microsoft.com/office/drawing/2014/main" id="{C9C52D50-A228-4F21-82CE-47ED5803BF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161</a:t>
            </a:fld>
            <a:endParaRPr lang="en-GB"/>
          </a:p>
        </p:txBody>
      </p:sp>
    </p:spTree>
    <p:extLst>
      <p:ext uri="{BB962C8B-B14F-4D97-AF65-F5344CB8AC3E}">
        <p14:creationId xmlns:p14="http://schemas.microsoft.com/office/powerpoint/2010/main" val="1774398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B92D-24DC-416D-8416-5E34EB044AB1}"/>
              </a:ext>
            </a:extLst>
          </p:cNvPr>
          <p:cNvSpPr>
            <a:spLocks noGrp="1"/>
          </p:cNvSpPr>
          <p:nvPr>
            <p:ph type="title"/>
          </p:nvPr>
        </p:nvSpPr>
        <p:spPr>
          <a:xfrm>
            <a:off x="311700" y="246254"/>
            <a:ext cx="8520600" cy="572700"/>
          </a:xfrm>
        </p:spPr>
        <p:txBody>
          <a:bodyPr/>
          <a:lstStyle/>
          <a:p>
            <a:r>
              <a:rPr lang="en-US" dirty="0"/>
              <a:t>Test SOAP </a:t>
            </a:r>
            <a:r>
              <a:rPr lang="en-US"/>
              <a:t>Callout using Apex</a:t>
            </a:r>
            <a:endParaRPr lang="en-IN" dirty="0"/>
          </a:p>
        </p:txBody>
      </p:sp>
      <p:sp>
        <p:nvSpPr>
          <p:cNvPr id="3" name="Text Placeholder 2">
            <a:extLst>
              <a:ext uri="{FF2B5EF4-FFF2-40B4-BE49-F238E27FC236}">
                <a16:creationId xmlns:a16="http://schemas.microsoft.com/office/drawing/2014/main" id="{65874FC9-7D65-496F-BBDF-11C5F9882410}"/>
              </a:ext>
            </a:extLst>
          </p:cNvPr>
          <p:cNvSpPr>
            <a:spLocks noGrp="1"/>
          </p:cNvSpPr>
          <p:nvPr>
            <p:ph type="body" idx="1"/>
          </p:nvPr>
        </p:nvSpPr>
        <p:spPr/>
        <p:txBody>
          <a:bodyPr/>
          <a:lstStyle/>
          <a:p>
            <a:pPr marL="133350" indent="0">
              <a:buNone/>
            </a:pPr>
            <a:r>
              <a:rPr lang="en-IN" dirty="0" err="1"/>
              <a:t>WebServiceMock</a:t>
            </a:r>
            <a:r>
              <a:rPr lang="en-IN" dirty="0"/>
              <a:t> </a:t>
            </a:r>
          </a:p>
          <a:p>
            <a:pPr marL="133350" indent="0">
              <a:buNone/>
            </a:pPr>
            <a:endParaRPr lang="en-IN" dirty="0"/>
          </a:p>
          <a:p>
            <a:pPr marL="133350" indent="0">
              <a:buNone/>
            </a:pPr>
            <a:r>
              <a:rPr lang="en-IN" dirty="0" err="1"/>
              <a:t>doInvoke</a:t>
            </a:r>
            <a:r>
              <a:rPr lang="en-IN" dirty="0"/>
              <a:t>(stub, </a:t>
            </a:r>
            <a:r>
              <a:rPr lang="en-IN" dirty="0" err="1"/>
              <a:t>soapRequest</a:t>
            </a:r>
            <a:r>
              <a:rPr lang="en-IN" dirty="0"/>
              <a:t>, </a:t>
            </a:r>
            <a:r>
              <a:rPr lang="en-IN" dirty="0" err="1"/>
              <a:t>responseMap</a:t>
            </a:r>
            <a:r>
              <a:rPr lang="en-IN" dirty="0"/>
              <a:t>, endpoint, </a:t>
            </a:r>
            <a:r>
              <a:rPr lang="en-IN" dirty="0" err="1"/>
              <a:t>soapAction</a:t>
            </a:r>
            <a:r>
              <a:rPr lang="en-IN" dirty="0"/>
              <a:t>, </a:t>
            </a:r>
            <a:r>
              <a:rPr lang="en-IN" dirty="0" err="1"/>
              <a:t>requestName</a:t>
            </a:r>
            <a:r>
              <a:rPr lang="en-IN" dirty="0"/>
              <a:t>, </a:t>
            </a:r>
            <a:r>
              <a:rPr lang="en-IN" dirty="0" err="1"/>
              <a:t>responseNamespace</a:t>
            </a:r>
            <a:r>
              <a:rPr lang="en-IN" dirty="0"/>
              <a:t>, </a:t>
            </a:r>
            <a:r>
              <a:rPr lang="en-IN" dirty="0" err="1"/>
              <a:t>responseName</a:t>
            </a:r>
            <a:r>
              <a:rPr lang="en-IN" dirty="0"/>
              <a:t>, </a:t>
            </a:r>
            <a:r>
              <a:rPr lang="en-IN" dirty="0" err="1"/>
              <a:t>responseType</a:t>
            </a:r>
            <a:r>
              <a:rPr lang="en-IN" dirty="0"/>
              <a:t>)</a:t>
            </a:r>
          </a:p>
        </p:txBody>
      </p:sp>
      <p:sp>
        <p:nvSpPr>
          <p:cNvPr id="4" name="Slide Number Placeholder 3">
            <a:extLst>
              <a:ext uri="{FF2B5EF4-FFF2-40B4-BE49-F238E27FC236}">
                <a16:creationId xmlns:a16="http://schemas.microsoft.com/office/drawing/2014/main" id="{B607CB5E-D2CD-43FF-AE47-10E863180C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162</a:t>
            </a:fld>
            <a:endParaRPr lang="en-GB"/>
          </a:p>
        </p:txBody>
      </p:sp>
    </p:spTree>
    <p:extLst>
      <p:ext uri="{BB962C8B-B14F-4D97-AF65-F5344CB8AC3E}">
        <p14:creationId xmlns:p14="http://schemas.microsoft.com/office/powerpoint/2010/main" val="30552367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D466-BBC8-4966-8B69-5D301AA1CCE4}"/>
              </a:ext>
            </a:extLst>
          </p:cNvPr>
          <p:cNvSpPr>
            <a:spLocks noGrp="1"/>
          </p:cNvSpPr>
          <p:nvPr>
            <p:ph type="title"/>
          </p:nvPr>
        </p:nvSpPr>
        <p:spPr>
          <a:xfrm>
            <a:off x="311700" y="294330"/>
            <a:ext cx="8520600" cy="572700"/>
          </a:xfrm>
        </p:spPr>
        <p:txBody>
          <a:bodyPr/>
          <a:lstStyle/>
          <a:p>
            <a:r>
              <a:rPr lang="en-US" dirty="0"/>
              <a:t>External Objects in Salesforce</a:t>
            </a:r>
            <a:endParaRPr lang="en-IN" dirty="0"/>
          </a:p>
        </p:txBody>
      </p:sp>
      <p:sp>
        <p:nvSpPr>
          <p:cNvPr id="3" name="Text Placeholder 2">
            <a:extLst>
              <a:ext uri="{FF2B5EF4-FFF2-40B4-BE49-F238E27FC236}">
                <a16:creationId xmlns:a16="http://schemas.microsoft.com/office/drawing/2014/main" id="{9CD59A56-DF45-49F2-BDEC-3D0558794F37}"/>
              </a:ext>
            </a:extLst>
          </p:cNvPr>
          <p:cNvSpPr>
            <a:spLocks noGrp="1"/>
          </p:cNvSpPr>
          <p:nvPr>
            <p:ph type="body" idx="1"/>
          </p:nvPr>
        </p:nvSpPr>
        <p:spPr/>
        <p:txBody>
          <a:bodyPr/>
          <a:lstStyle/>
          <a:p>
            <a:pPr>
              <a:buFont typeface="Wingdings" panose="05000000000000000000" pitchFamily="2" charset="2"/>
              <a:buChar char="v"/>
            </a:pPr>
            <a:r>
              <a:rPr lang="en-US" dirty="0"/>
              <a:t>External objects are similar to custom objects, except that they map to data that’s stored outside your Salesforce org.</a:t>
            </a:r>
          </a:p>
          <a:p>
            <a:pPr>
              <a:buFont typeface="Wingdings" panose="05000000000000000000" pitchFamily="2" charset="2"/>
              <a:buChar char="v"/>
            </a:pPr>
            <a:r>
              <a:rPr lang="en-US" dirty="0"/>
              <a:t>Each org can have up to 100 external objects. External objects don’t count toward the amount for custom objects.</a:t>
            </a:r>
          </a:p>
          <a:p>
            <a:pPr>
              <a:buFont typeface="Wingdings" panose="05000000000000000000" pitchFamily="2" charset="2"/>
              <a:buChar char="v"/>
            </a:pPr>
            <a:r>
              <a:rPr lang="en-US" dirty="0"/>
              <a:t>Each external object definition maps to a data table on the external system. </a:t>
            </a:r>
          </a:p>
          <a:p>
            <a:pPr>
              <a:buFont typeface="Wingdings" panose="05000000000000000000" pitchFamily="2" charset="2"/>
              <a:buChar char="v"/>
            </a:pPr>
            <a:r>
              <a:rPr lang="en-US" dirty="0"/>
              <a:t>Each of the external object’s fields maps to a table column on the external system. </a:t>
            </a:r>
          </a:p>
          <a:p>
            <a:pPr>
              <a:buFont typeface="Wingdings" panose="05000000000000000000" pitchFamily="2" charset="2"/>
              <a:buChar char="v"/>
            </a:pPr>
            <a:r>
              <a:rPr lang="en-US" dirty="0"/>
              <a:t>External objects enable your users and the Lightning Platform to search and interact with the external data.</a:t>
            </a:r>
            <a:endParaRPr lang="en-IN" dirty="0"/>
          </a:p>
        </p:txBody>
      </p:sp>
      <p:sp>
        <p:nvSpPr>
          <p:cNvPr id="4" name="Slide Number Placeholder 3">
            <a:extLst>
              <a:ext uri="{FF2B5EF4-FFF2-40B4-BE49-F238E27FC236}">
                <a16:creationId xmlns:a16="http://schemas.microsoft.com/office/drawing/2014/main" id="{5CC37A55-C3C2-45B1-8495-F85AF6E578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163</a:t>
            </a:fld>
            <a:endParaRPr lang="en-GB"/>
          </a:p>
        </p:txBody>
      </p:sp>
    </p:spTree>
    <p:extLst>
      <p:ext uri="{BB962C8B-B14F-4D97-AF65-F5344CB8AC3E}">
        <p14:creationId xmlns:p14="http://schemas.microsoft.com/office/powerpoint/2010/main" val="15865552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712-1A71-4140-81EC-BB51AD2E5447}"/>
              </a:ext>
            </a:extLst>
          </p:cNvPr>
          <p:cNvSpPr>
            <a:spLocks noGrp="1"/>
          </p:cNvSpPr>
          <p:nvPr>
            <p:ph type="title"/>
          </p:nvPr>
        </p:nvSpPr>
        <p:spPr>
          <a:xfrm>
            <a:off x="311700" y="258888"/>
            <a:ext cx="8520600" cy="572700"/>
          </a:xfrm>
        </p:spPr>
        <p:txBody>
          <a:bodyPr/>
          <a:lstStyle/>
          <a:p>
            <a:r>
              <a:rPr lang="en-US" dirty="0"/>
              <a:t>Cross-Org Adapter for Salesforce Connect</a:t>
            </a:r>
          </a:p>
        </p:txBody>
      </p:sp>
      <p:sp>
        <p:nvSpPr>
          <p:cNvPr id="3" name="Text Placeholder 2">
            <a:extLst>
              <a:ext uri="{FF2B5EF4-FFF2-40B4-BE49-F238E27FC236}">
                <a16:creationId xmlns:a16="http://schemas.microsoft.com/office/drawing/2014/main" id="{868E5EDC-1876-49CD-8168-DF0784E57772}"/>
              </a:ext>
            </a:extLst>
          </p:cNvPr>
          <p:cNvSpPr>
            <a:spLocks noGrp="1"/>
          </p:cNvSpPr>
          <p:nvPr>
            <p:ph type="body" idx="1"/>
          </p:nvPr>
        </p:nvSpPr>
        <p:spPr/>
        <p:txBody>
          <a:bodyPr/>
          <a:lstStyle/>
          <a:p>
            <a:pPr marL="133350" indent="0">
              <a:buNone/>
            </a:pPr>
            <a:r>
              <a:rPr lang="en-US" dirty="0"/>
              <a:t>Use cross-org adapter to Collaborate more effectively and improve processes by connecting the data across your Salesforce orgs.</a:t>
            </a:r>
          </a:p>
          <a:p>
            <a:pPr marL="133350" indent="0">
              <a:buNone/>
            </a:pPr>
            <a:endParaRPr lang="en-US" dirty="0"/>
          </a:p>
          <a:p>
            <a:pPr marL="133350" indent="0">
              <a:buNone/>
            </a:pPr>
            <a:r>
              <a:rPr lang="en-US" dirty="0"/>
              <a:t>Suppose that you store your inventory of products in one Salesforce org. You want your regional and local branch offices, who have their own orgs, to see the latest information about your stock.</a:t>
            </a:r>
          </a:p>
          <a:p>
            <a:pPr marL="133350" indent="0">
              <a:buNone/>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CB85A2FA-576B-4C43-ADF6-FD93FADED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164</a:t>
            </a:fld>
            <a:endParaRPr lang="en-GB"/>
          </a:p>
        </p:txBody>
      </p:sp>
    </p:spTree>
    <p:extLst>
      <p:ext uri="{BB962C8B-B14F-4D97-AF65-F5344CB8AC3E}">
        <p14:creationId xmlns:p14="http://schemas.microsoft.com/office/powerpoint/2010/main" val="38112830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BE2C89-9666-483C-BB1A-68465451A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165</a:t>
            </a:fld>
            <a:endParaRPr lang="en-GB"/>
          </a:p>
        </p:txBody>
      </p:sp>
      <p:pic>
        <p:nvPicPr>
          <p:cNvPr id="6" name="Picture 5">
            <a:extLst>
              <a:ext uri="{FF2B5EF4-FFF2-40B4-BE49-F238E27FC236}">
                <a16:creationId xmlns:a16="http://schemas.microsoft.com/office/drawing/2014/main" id="{5F9A0B9A-3C98-4A46-9B89-C78C51020D77}"/>
              </a:ext>
            </a:extLst>
          </p:cNvPr>
          <p:cNvPicPr>
            <a:picLocks noChangeAspect="1"/>
          </p:cNvPicPr>
          <p:nvPr/>
        </p:nvPicPr>
        <p:blipFill>
          <a:blip r:embed="rId2"/>
          <a:stretch>
            <a:fillRect/>
          </a:stretch>
        </p:blipFill>
        <p:spPr>
          <a:xfrm>
            <a:off x="595423" y="567151"/>
            <a:ext cx="7513674" cy="4009198"/>
          </a:xfrm>
          <a:prstGeom prst="rect">
            <a:avLst/>
          </a:prstGeom>
        </p:spPr>
      </p:pic>
    </p:spTree>
    <p:extLst>
      <p:ext uri="{BB962C8B-B14F-4D97-AF65-F5344CB8AC3E}">
        <p14:creationId xmlns:p14="http://schemas.microsoft.com/office/powerpoint/2010/main" val="3080237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AD4E-A37C-45D3-A115-FE6F72482ECD}"/>
              </a:ext>
            </a:extLst>
          </p:cNvPr>
          <p:cNvSpPr>
            <a:spLocks noGrp="1"/>
          </p:cNvSpPr>
          <p:nvPr>
            <p:ph type="title"/>
          </p:nvPr>
        </p:nvSpPr>
        <p:spPr>
          <a:xfrm>
            <a:off x="311700" y="246254"/>
            <a:ext cx="8520600" cy="572700"/>
          </a:xfrm>
        </p:spPr>
        <p:txBody>
          <a:bodyPr/>
          <a:lstStyle/>
          <a:p>
            <a:r>
              <a:rPr lang="en-US" dirty="0"/>
              <a:t>Introduction to Heroku</a:t>
            </a:r>
            <a:endParaRPr lang="en-IN" dirty="0"/>
          </a:p>
        </p:txBody>
      </p:sp>
      <p:sp>
        <p:nvSpPr>
          <p:cNvPr id="3" name="Text Placeholder 2">
            <a:extLst>
              <a:ext uri="{FF2B5EF4-FFF2-40B4-BE49-F238E27FC236}">
                <a16:creationId xmlns:a16="http://schemas.microsoft.com/office/drawing/2014/main" id="{DA22B59D-47A0-4F0B-B4AC-F3418914C31E}"/>
              </a:ext>
            </a:extLst>
          </p:cNvPr>
          <p:cNvSpPr>
            <a:spLocks noGrp="1"/>
          </p:cNvSpPr>
          <p:nvPr>
            <p:ph type="body" idx="1"/>
          </p:nvPr>
        </p:nvSpPr>
        <p:spPr>
          <a:xfrm>
            <a:off x="311700" y="863550"/>
            <a:ext cx="8520600" cy="3935278"/>
          </a:xfrm>
        </p:spPr>
        <p:txBody>
          <a:bodyPr/>
          <a:lstStyle/>
          <a:p>
            <a:pPr marL="133350" indent="0">
              <a:buNone/>
            </a:pPr>
            <a:r>
              <a:rPr lang="en-US" b="1" dirty="0"/>
              <a:t>Heroku</a:t>
            </a:r>
            <a:r>
              <a:rPr lang="en-US" dirty="0"/>
              <a:t> is a container-based cloud Platform as a Service (PaaS). Developers use Heroku to deploy, manage, and scale modern apps. Platform is elegant, flexible, and easy to use, offering developers the simplest path to getting their apps to market.</a:t>
            </a:r>
          </a:p>
          <a:p>
            <a:pPr marL="133350" indent="0">
              <a:buNone/>
            </a:pPr>
            <a:endParaRPr lang="en-US" dirty="0"/>
          </a:p>
          <a:p>
            <a:pPr marL="133350" indent="0">
              <a:buNone/>
            </a:pPr>
            <a:r>
              <a:rPr lang="en-US" dirty="0"/>
              <a:t>Using Heroku you can develop application in any language and run on cloud.</a:t>
            </a:r>
          </a:p>
          <a:p>
            <a:pPr>
              <a:buFont typeface="Wingdings" panose="05000000000000000000" pitchFamily="2" charset="2"/>
              <a:buChar char="v"/>
            </a:pPr>
            <a:r>
              <a:rPr lang="en-US" dirty="0"/>
              <a:t>Ruby</a:t>
            </a:r>
          </a:p>
          <a:p>
            <a:pPr>
              <a:buFont typeface="Wingdings" panose="05000000000000000000" pitchFamily="2" charset="2"/>
              <a:buChar char="v"/>
            </a:pPr>
            <a:r>
              <a:rPr lang="en-US" dirty="0"/>
              <a:t>Java</a:t>
            </a:r>
          </a:p>
          <a:p>
            <a:pPr>
              <a:buFont typeface="Wingdings" panose="05000000000000000000" pitchFamily="2" charset="2"/>
              <a:buChar char="v"/>
            </a:pPr>
            <a:r>
              <a:rPr lang="en-US" dirty="0"/>
              <a:t>Php</a:t>
            </a:r>
          </a:p>
          <a:p>
            <a:pPr>
              <a:buFont typeface="Wingdings" panose="05000000000000000000" pitchFamily="2" charset="2"/>
              <a:buChar char="v"/>
            </a:pPr>
            <a:r>
              <a:rPr lang="en-US" dirty="0"/>
              <a:t>Python</a:t>
            </a:r>
          </a:p>
          <a:p>
            <a:pPr>
              <a:buFont typeface="Wingdings" panose="05000000000000000000" pitchFamily="2" charset="2"/>
              <a:buChar char="v"/>
            </a:pPr>
            <a:r>
              <a:rPr lang="en-US" dirty="0"/>
              <a:t>Go</a:t>
            </a:r>
          </a:p>
          <a:p>
            <a:pPr>
              <a:buFont typeface="Wingdings" panose="05000000000000000000" pitchFamily="2" charset="2"/>
              <a:buChar char="v"/>
            </a:pPr>
            <a:r>
              <a:rPr lang="en-US" dirty="0"/>
              <a:t>Scala</a:t>
            </a:r>
          </a:p>
          <a:p>
            <a:pPr>
              <a:buFont typeface="Wingdings" panose="05000000000000000000" pitchFamily="2" charset="2"/>
              <a:buChar char="v"/>
            </a:pPr>
            <a:r>
              <a:rPr lang="en-US" dirty="0"/>
              <a:t>Clojure</a:t>
            </a:r>
          </a:p>
          <a:p>
            <a:pPr>
              <a:buFont typeface="Wingdings" panose="05000000000000000000" pitchFamily="2" charset="2"/>
              <a:buChar char="v"/>
            </a:pPr>
            <a:r>
              <a:rPr lang="en-US" dirty="0" err="1"/>
              <a:t>etc</a:t>
            </a:r>
            <a:endParaRPr lang="en-IN" dirty="0"/>
          </a:p>
        </p:txBody>
      </p:sp>
      <p:sp>
        <p:nvSpPr>
          <p:cNvPr id="4" name="Slide Number Placeholder 3">
            <a:extLst>
              <a:ext uri="{FF2B5EF4-FFF2-40B4-BE49-F238E27FC236}">
                <a16:creationId xmlns:a16="http://schemas.microsoft.com/office/drawing/2014/main" id="{673ECC0F-C048-43F2-AA7A-5705BD190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166</a:t>
            </a:fld>
            <a:endParaRPr lang="en-GB"/>
          </a:p>
        </p:txBody>
      </p:sp>
      <p:pic>
        <p:nvPicPr>
          <p:cNvPr id="2050" name="Picture 2">
            <a:extLst>
              <a:ext uri="{FF2B5EF4-FFF2-40B4-BE49-F238E27FC236}">
                <a16:creationId xmlns:a16="http://schemas.microsoft.com/office/drawing/2014/main" id="{AC6D4849-4FF0-454A-B69D-56AE7945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607" y="2376001"/>
            <a:ext cx="3601779" cy="252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6867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14D2-3FC6-46D6-9E50-2F939A3F8583}"/>
              </a:ext>
            </a:extLst>
          </p:cNvPr>
          <p:cNvSpPr>
            <a:spLocks noGrp="1"/>
          </p:cNvSpPr>
          <p:nvPr>
            <p:ph type="title"/>
          </p:nvPr>
        </p:nvSpPr>
        <p:spPr>
          <a:xfrm>
            <a:off x="311700" y="193933"/>
            <a:ext cx="8520600" cy="572700"/>
          </a:xfrm>
        </p:spPr>
        <p:txBody>
          <a:bodyPr/>
          <a:lstStyle/>
          <a:p>
            <a:r>
              <a:rPr lang="en-US" dirty="0"/>
              <a:t>Signup for Heroku Account</a:t>
            </a:r>
            <a:endParaRPr lang="en-IN" dirty="0"/>
          </a:p>
        </p:txBody>
      </p:sp>
      <p:sp>
        <p:nvSpPr>
          <p:cNvPr id="4" name="Slide Number Placeholder 3">
            <a:extLst>
              <a:ext uri="{FF2B5EF4-FFF2-40B4-BE49-F238E27FC236}">
                <a16:creationId xmlns:a16="http://schemas.microsoft.com/office/drawing/2014/main" id="{89E3957A-0E9F-463F-ADF7-8431D1B31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167</a:t>
            </a:fld>
            <a:endParaRPr lang="en-GB"/>
          </a:p>
        </p:txBody>
      </p:sp>
      <p:pic>
        <p:nvPicPr>
          <p:cNvPr id="6" name="Picture 5">
            <a:extLst>
              <a:ext uri="{FF2B5EF4-FFF2-40B4-BE49-F238E27FC236}">
                <a16:creationId xmlns:a16="http://schemas.microsoft.com/office/drawing/2014/main" id="{69F7F034-A6EF-4159-A238-88B64BB6B3AC}"/>
              </a:ext>
            </a:extLst>
          </p:cNvPr>
          <p:cNvPicPr>
            <a:picLocks noChangeAspect="1"/>
          </p:cNvPicPr>
          <p:nvPr/>
        </p:nvPicPr>
        <p:blipFill>
          <a:blip r:embed="rId2"/>
          <a:stretch>
            <a:fillRect/>
          </a:stretch>
        </p:blipFill>
        <p:spPr>
          <a:xfrm>
            <a:off x="2100599" y="921500"/>
            <a:ext cx="4193876" cy="3741717"/>
          </a:xfrm>
          <a:prstGeom prst="rect">
            <a:avLst/>
          </a:prstGeom>
        </p:spPr>
      </p:pic>
    </p:spTree>
    <p:extLst>
      <p:ext uri="{BB962C8B-B14F-4D97-AF65-F5344CB8AC3E}">
        <p14:creationId xmlns:p14="http://schemas.microsoft.com/office/powerpoint/2010/main" val="29383402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11AF-6BC8-4191-9E00-312DE7F28967}"/>
              </a:ext>
            </a:extLst>
          </p:cNvPr>
          <p:cNvSpPr>
            <a:spLocks noGrp="1"/>
          </p:cNvSpPr>
          <p:nvPr>
            <p:ph type="title"/>
          </p:nvPr>
        </p:nvSpPr>
        <p:spPr>
          <a:xfrm>
            <a:off x="311700" y="294330"/>
            <a:ext cx="8520600" cy="572700"/>
          </a:xfrm>
        </p:spPr>
        <p:txBody>
          <a:bodyPr/>
          <a:lstStyle/>
          <a:p>
            <a:r>
              <a:rPr lang="en-US" dirty="0"/>
              <a:t>Salesforce Heroku Integration</a:t>
            </a:r>
            <a:endParaRPr lang="en-IN" dirty="0"/>
          </a:p>
        </p:txBody>
      </p:sp>
      <p:sp>
        <p:nvSpPr>
          <p:cNvPr id="3" name="Text Placeholder 2">
            <a:extLst>
              <a:ext uri="{FF2B5EF4-FFF2-40B4-BE49-F238E27FC236}">
                <a16:creationId xmlns:a16="http://schemas.microsoft.com/office/drawing/2014/main" id="{F4F8B93A-97F9-453D-A453-E51406AD58A4}"/>
              </a:ext>
            </a:extLst>
          </p:cNvPr>
          <p:cNvSpPr>
            <a:spLocks noGrp="1"/>
          </p:cNvSpPr>
          <p:nvPr>
            <p:ph type="body" idx="1"/>
          </p:nvPr>
        </p:nvSpPr>
        <p:spPr/>
        <p:txBody>
          <a:bodyPr/>
          <a:lstStyle/>
          <a:p>
            <a:pPr marL="133350" indent="0">
              <a:buNone/>
            </a:pPr>
            <a:r>
              <a:rPr lang="en-US" dirty="0"/>
              <a:t>A number of methods to accomplish these types of integrations are available, including:</a:t>
            </a:r>
          </a:p>
          <a:p>
            <a:pPr marL="133350" indent="0">
              <a:buNone/>
            </a:pPr>
            <a:endParaRPr lang="en-US" dirty="0"/>
          </a:p>
          <a:p>
            <a:pPr marL="476250" indent="-342900">
              <a:buFont typeface="+mj-lt"/>
              <a:buAutoNum type="arabicPeriod"/>
            </a:pPr>
            <a:r>
              <a:rPr lang="en-US" dirty="0">
                <a:highlight>
                  <a:srgbClr val="FFFF00"/>
                </a:highlight>
              </a:rPr>
              <a:t>Heroku Connect</a:t>
            </a:r>
          </a:p>
          <a:p>
            <a:pPr marL="476250" indent="-342900">
              <a:buFont typeface="+mj-lt"/>
              <a:buAutoNum type="arabicPeriod"/>
            </a:pPr>
            <a:r>
              <a:rPr lang="en-US" dirty="0"/>
              <a:t>Salesforce Connect</a:t>
            </a:r>
          </a:p>
          <a:p>
            <a:pPr marL="476250" indent="-342900">
              <a:buFont typeface="+mj-lt"/>
              <a:buAutoNum type="arabicPeriod"/>
            </a:pPr>
            <a:r>
              <a:rPr lang="en-US" dirty="0"/>
              <a:t>Salesforce REST APIs</a:t>
            </a:r>
          </a:p>
          <a:p>
            <a:pPr marL="476250" indent="-342900">
              <a:buFont typeface="+mj-lt"/>
              <a:buAutoNum type="arabicPeriod"/>
            </a:pPr>
            <a:r>
              <a:rPr lang="en-US" dirty="0"/>
              <a:t>Callouts</a:t>
            </a:r>
          </a:p>
          <a:p>
            <a:pPr marL="476250" indent="-342900">
              <a:buFont typeface="+mj-lt"/>
              <a:buAutoNum type="arabicPeriod"/>
            </a:pPr>
            <a:r>
              <a:rPr lang="en-US" dirty="0"/>
              <a:t>Canvas</a:t>
            </a:r>
          </a:p>
          <a:p>
            <a:pPr marL="476250" indent="-342900">
              <a:buFont typeface="+mj-lt"/>
              <a:buAutoNum type="arabicPeriod"/>
            </a:pPr>
            <a:r>
              <a:rPr lang="en-US" dirty="0"/>
              <a:t>MuleSoft</a:t>
            </a:r>
          </a:p>
          <a:p>
            <a:pPr marL="476250" indent="-342900">
              <a:buFont typeface="+mj-lt"/>
              <a:buAutoNum type="arabicPeriod"/>
            </a:pPr>
            <a:r>
              <a:rPr lang="en-US" dirty="0"/>
              <a:t>Outbound Messages</a:t>
            </a:r>
            <a:endParaRPr lang="en-IN" dirty="0"/>
          </a:p>
        </p:txBody>
      </p:sp>
      <p:sp>
        <p:nvSpPr>
          <p:cNvPr id="4" name="Slide Number Placeholder 3">
            <a:extLst>
              <a:ext uri="{FF2B5EF4-FFF2-40B4-BE49-F238E27FC236}">
                <a16:creationId xmlns:a16="http://schemas.microsoft.com/office/drawing/2014/main" id="{9C9B6B48-0B64-497C-A1DA-F7672B2E3D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168</a:t>
            </a:fld>
            <a:endParaRPr lang="en-GB"/>
          </a:p>
        </p:txBody>
      </p:sp>
    </p:spTree>
    <p:extLst>
      <p:ext uri="{BB962C8B-B14F-4D97-AF65-F5344CB8AC3E}">
        <p14:creationId xmlns:p14="http://schemas.microsoft.com/office/powerpoint/2010/main" val="6327875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BB7B-F146-4A49-8817-D2292511B703}"/>
              </a:ext>
            </a:extLst>
          </p:cNvPr>
          <p:cNvSpPr>
            <a:spLocks noGrp="1"/>
          </p:cNvSpPr>
          <p:nvPr>
            <p:ph type="title"/>
          </p:nvPr>
        </p:nvSpPr>
        <p:spPr>
          <a:xfrm>
            <a:off x="311700" y="246254"/>
            <a:ext cx="8520600" cy="572700"/>
          </a:xfrm>
        </p:spPr>
        <p:txBody>
          <a:bodyPr/>
          <a:lstStyle/>
          <a:p>
            <a:r>
              <a:rPr lang="en-US" dirty="0"/>
              <a:t>Heroku Connect</a:t>
            </a:r>
            <a:endParaRPr lang="en-IN" dirty="0"/>
          </a:p>
        </p:txBody>
      </p:sp>
      <p:sp>
        <p:nvSpPr>
          <p:cNvPr id="3" name="Text Placeholder 2">
            <a:extLst>
              <a:ext uri="{FF2B5EF4-FFF2-40B4-BE49-F238E27FC236}">
                <a16:creationId xmlns:a16="http://schemas.microsoft.com/office/drawing/2014/main" id="{0A69433A-BE9D-4B10-8B57-E9D3E43A66BB}"/>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Heroku Connect makes it easy for you to build Heroku apps that share data with your Salesforce deployment. </a:t>
            </a:r>
          </a:p>
          <a:p>
            <a:pPr marL="476250" indent="-342900">
              <a:buFont typeface="+mj-lt"/>
              <a:buAutoNum type="arabicPeriod"/>
            </a:pPr>
            <a:r>
              <a:rPr lang="en-US" dirty="0"/>
              <a:t>Using bi-directional synchronization between Salesforce and Heroku Postgres, Heroku Connect unifies the data in your Postgres database with the contacts, accounts and other custom objects in the Salesforce database. </a:t>
            </a:r>
          </a:p>
          <a:p>
            <a:pPr marL="476250" indent="-342900">
              <a:buFont typeface="+mj-lt"/>
              <a:buAutoNum type="arabicPeriod"/>
            </a:pPr>
            <a:r>
              <a:rPr lang="en-US" dirty="0"/>
              <a:t>Easily configured with a point and click UI, it’s simple to get the service up and running in minutes – no coding or complex configuration is required.</a:t>
            </a:r>
          </a:p>
          <a:p>
            <a:pPr marL="133350" indent="0">
              <a:buNone/>
            </a:pPr>
            <a:endParaRPr lang="en-US" dirty="0"/>
          </a:p>
        </p:txBody>
      </p:sp>
      <p:sp>
        <p:nvSpPr>
          <p:cNvPr id="4" name="Slide Number Placeholder 3">
            <a:extLst>
              <a:ext uri="{FF2B5EF4-FFF2-40B4-BE49-F238E27FC236}">
                <a16:creationId xmlns:a16="http://schemas.microsoft.com/office/drawing/2014/main" id="{6E83AE77-99DE-4B44-982B-2BABAF422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169</a:t>
            </a:fld>
            <a:endParaRPr lang="en-GB"/>
          </a:p>
        </p:txBody>
      </p:sp>
    </p:spTree>
    <p:extLst>
      <p:ext uri="{BB962C8B-B14F-4D97-AF65-F5344CB8AC3E}">
        <p14:creationId xmlns:p14="http://schemas.microsoft.com/office/powerpoint/2010/main" val="138533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API Key Authentication</a:t>
            </a:r>
            <a:endParaRPr/>
          </a:p>
        </p:txBody>
      </p:sp>
      <p:sp>
        <p:nvSpPr>
          <p:cNvPr id="86" name="Google Shape;86;p1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API we will integrate in this course which is using API Key authentication is </a:t>
            </a:r>
            <a:r>
              <a:rPr lang="en-GB" u="sng">
                <a:solidFill>
                  <a:schemeClr val="hlink"/>
                </a:solidFill>
                <a:latin typeface="Georgia"/>
                <a:ea typeface="Georgia"/>
                <a:cs typeface="Georgia"/>
                <a:sym typeface="Georgia"/>
                <a:hlinkClick r:id="rId3"/>
              </a:rPr>
              <a:t>OpenCage Geocoding API</a:t>
            </a:r>
            <a:r>
              <a:rPr lang="en-GB">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Simple api request - </a:t>
            </a:r>
            <a:r>
              <a:rPr lang="en-GB" u="sng">
                <a:solidFill>
                  <a:schemeClr val="hlink"/>
                </a:solidFill>
                <a:latin typeface="Georgia"/>
                <a:ea typeface="Georgia"/>
                <a:cs typeface="Georgia"/>
                <a:sym typeface="Georgia"/>
                <a:hlinkClick r:id="rId4"/>
              </a:rPr>
              <a:t>https://api.opencagedata.com/geocode/v1/json?q=-22.6792%2C+14.5272&amp;</a:t>
            </a:r>
            <a:r>
              <a:rPr lang="en-GB" u="sng">
                <a:solidFill>
                  <a:srgbClr val="FF0000"/>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key=1badb7d9b4ad4f889c54d05f6bd0b3d7</a:t>
            </a:r>
            <a:r>
              <a:rPr lang="en-GB" u="sng">
                <a:solidFill>
                  <a:schemeClr val="hlink"/>
                </a:solidFill>
                <a:latin typeface="Georgia"/>
                <a:ea typeface="Georgia"/>
                <a:cs typeface="Georgia"/>
                <a:sym typeface="Georgia"/>
                <a:hlinkClick r:id="rId4"/>
              </a:rPr>
              <a:t>&amp;pretty=1</a:t>
            </a:r>
            <a:endParaRPr>
              <a:solidFill>
                <a:srgbClr val="000000"/>
              </a:solidFill>
              <a:latin typeface="Georgia"/>
              <a:ea typeface="Georgia"/>
              <a:cs typeface="Georgia"/>
              <a:sym typeface="Georgia"/>
            </a:endParaRPr>
          </a:p>
          <a:p>
            <a:pPr marL="0" lvl="0" indent="0" algn="l" rtl="0">
              <a:spcBef>
                <a:spcPts val="1600"/>
              </a:spcBef>
              <a:spcAft>
                <a:spcPts val="1600"/>
              </a:spcAft>
              <a:buNone/>
            </a:pPr>
            <a:endParaRPr>
              <a:solidFill>
                <a:srgbClr val="000000"/>
              </a:solidFill>
              <a:latin typeface="Georgia"/>
              <a:ea typeface="Georgia"/>
              <a:cs typeface="Georgia"/>
              <a:sym typeface="Georgia"/>
            </a:endParaRPr>
          </a:p>
        </p:txBody>
      </p:sp>
      <p:pic>
        <p:nvPicPr>
          <p:cNvPr id="87" name="Google Shape;87;p17"/>
          <p:cNvPicPr preferRelativeResize="0"/>
          <p:nvPr/>
        </p:nvPicPr>
        <p:blipFill>
          <a:blip r:embed="rId5">
            <a:alphaModFix/>
          </a:blip>
          <a:stretch>
            <a:fillRect/>
          </a:stretch>
        </p:blipFill>
        <p:spPr>
          <a:xfrm>
            <a:off x="6285775" y="2571750"/>
            <a:ext cx="1960724" cy="2138676"/>
          </a:xfrm>
          <a:prstGeom prst="rect">
            <a:avLst/>
          </a:prstGeom>
          <a:noFill/>
          <a:ln>
            <a:noFill/>
          </a:ln>
        </p:spPr>
      </p:pic>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87A-A884-4653-8FEF-606751536890}"/>
              </a:ext>
            </a:extLst>
          </p:cNvPr>
          <p:cNvSpPr>
            <a:spLocks noGrp="1"/>
          </p:cNvSpPr>
          <p:nvPr>
            <p:ph type="title"/>
          </p:nvPr>
        </p:nvSpPr>
        <p:spPr/>
        <p:txBody>
          <a:bodyPr/>
          <a:lstStyle/>
          <a:p>
            <a:r>
              <a:rPr lang="en-US" dirty="0"/>
              <a:t>Setup Heroku </a:t>
            </a:r>
            <a:r>
              <a:rPr lang="en-US" dirty="0" err="1"/>
              <a:t>Postgress</a:t>
            </a:r>
            <a:r>
              <a:rPr lang="en-US" dirty="0"/>
              <a:t> Database</a:t>
            </a:r>
            <a:endParaRPr lang="en-IN" dirty="0"/>
          </a:p>
        </p:txBody>
      </p:sp>
      <p:sp>
        <p:nvSpPr>
          <p:cNvPr id="4" name="Slide Number Placeholder 3">
            <a:extLst>
              <a:ext uri="{FF2B5EF4-FFF2-40B4-BE49-F238E27FC236}">
                <a16:creationId xmlns:a16="http://schemas.microsoft.com/office/drawing/2014/main" id="{650D2B41-FBA5-4F5B-9000-678FFFDC5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170</a:t>
            </a:fld>
            <a:endParaRPr lang="en-GB"/>
          </a:p>
        </p:txBody>
      </p:sp>
      <p:pic>
        <p:nvPicPr>
          <p:cNvPr id="6" name="Picture 5">
            <a:extLst>
              <a:ext uri="{FF2B5EF4-FFF2-40B4-BE49-F238E27FC236}">
                <a16:creationId xmlns:a16="http://schemas.microsoft.com/office/drawing/2014/main" id="{0208849B-61DF-48D8-A92F-E35BA7090EB4}"/>
              </a:ext>
            </a:extLst>
          </p:cNvPr>
          <p:cNvPicPr>
            <a:picLocks noChangeAspect="1"/>
          </p:cNvPicPr>
          <p:nvPr/>
        </p:nvPicPr>
        <p:blipFill>
          <a:blip r:embed="rId2"/>
          <a:stretch>
            <a:fillRect/>
          </a:stretch>
        </p:blipFill>
        <p:spPr>
          <a:xfrm>
            <a:off x="0" y="1596943"/>
            <a:ext cx="9144000" cy="3101532"/>
          </a:xfrm>
          <a:prstGeom prst="rect">
            <a:avLst/>
          </a:prstGeom>
        </p:spPr>
      </p:pic>
    </p:spTree>
    <p:extLst>
      <p:ext uri="{BB962C8B-B14F-4D97-AF65-F5344CB8AC3E}">
        <p14:creationId xmlns:p14="http://schemas.microsoft.com/office/powerpoint/2010/main" val="30447017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B7AA-5855-4269-BD46-1E3507F83782}"/>
              </a:ext>
            </a:extLst>
          </p:cNvPr>
          <p:cNvSpPr>
            <a:spLocks noGrp="1"/>
          </p:cNvSpPr>
          <p:nvPr>
            <p:ph type="title"/>
          </p:nvPr>
        </p:nvSpPr>
        <p:spPr>
          <a:xfrm>
            <a:off x="311700" y="1006549"/>
            <a:ext cx="8520600" cy="1986101"/>
          </a:xfrm>
        </p:spPr>
        <p:txBody>
          <a:bodyPr/>
          <a:lstStyle/>
          <a:p>
            <a:pPr algn="just"/>
            <a:r>
              <a:rPr lang="en-US" dirty="0"/>
              <a:t>Project –           Integration with Salesforce</a:t>
            </a:r>
            <a:endParaRPr lang="en-IN" dirty="0"/>
          </a:p>
        </p:txBody>
      </p:sp>
      <p:sp>
        <p:nvSpPr>
          <p:cNvPr id="3" name="Slide Number Placeholder 2">
            <a:extLst>
              <a:ext uri="{FF2B5EF4-FFF2-40B4-BE49-F238E27FC236}">
                <a16:creationId xmlns:a16="http://schemas.microsoft.com/office/drawing/2014/main" id="{8D48E143-F4B3-4ABE-97DE-D7D51BA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171</a:t>
            </a:fld>
            <a:endParaRPr lang="en-GB"/>
          </a:p>
        </p:txBody>
      </p:sp>
      <p:pic>
        <p:nvPicPr>
          <p:cNvPr id="1026" name="Picture 2">
            <a:extLst>
              <a:ext uri="{FF2B5EF4-FFF2-40B4-BE49-F238E27FC236}">
                <a16:creationId xmlns:a16="http://schemas.microsoft.com/office/drawing/2014/main" id="{805C16F6-278D-46D3-93A7-2D97EE237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35" y="1232369"/>
            <a:ext cx="2527891" cy="103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69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A1D42C-722A-4B87-8FD8-9EE5EEEB8D6F}"/>
              </a:ext>
            </a:extLst>
          </p:cNvPr>
          <p:cNvSpPr>
            <a:spLocks noGrp="1"/>
          </p:cNvSpPr>
          <p:nvPr>
            <p:ph type="body" idx="1"/>
          </p:nvPr>
        </p:nvSpPr>
        <p:spPr>
          <a:xfrm>
            <a:off x="311700" y="361507"/>
            <a:ext cx="8520600" cy="4207368"/>
          </a:xfrm>
        </p:spPr>
        <p:txBody>
          <a:bodyPr/>
          <a:lstStyle/>
          <a:p>
            <a:pPr marL="133350" indent="0">
              <a:buNone/>
            </a:pPr>
            <a:r>
              <a:rPr lang="en-US" sz="2800" b="1" i="1" dirty="0"/>
              <a:t>Objects to Integrate</a:t>
            </a:r>
          </a:p>
          <a:p>
            <a:pPr marL="133350" indent="0">
              <a:buNone/>
            </a:pPr>
            <a:endParaRPr lang="en-US" dirty="0"/>
          </a:p>
          <a:p>
            <a:pPr marL="476250" indent="-342900">
              <a:buFont typeface="+mj-lt"/>
              <a:buAutoNum type="arabicPeriod"/>
            </a:pPr>
            <a:r>
              <a:rPr lang="en-IN" dirty="0"/>
              <a:t>User</a:t>
            </a:r>
          </a:p>
          <a:p>
            <a:pPr marL="476250" indent="-342900">
              <a:buFont typeface="+mj-lt"/>
              <a:buAutoNum type="arabicPeriod"/>
            </a:pPr>
            <a:r>
              <a:rPr lang="en-IN" dirty="0"/>
              <a:t>Currencies</a:t>
            </a:r>
          </a:p>
          <a:p>
            <a:pPr marL="476250" indent="-342900">
              <a:buFont typeface="+mj-lt"/>
              <a:buAutoNum type="arabicPeriod"/>
            </a:pPr>
            <a:r>
              <a:rPr lang="en-IN" dirty="0"/>
              <a:t>Stages</a:t>
            </a:r>
          </a:p>
          <a:p>
            <a:pPr marL="476250" indent="-342900">
              <a:buFont typeface="+mj-lt"/>
              <a:buAutoNum type="arabicPeriod"/>
            </a:pPr>
            <a:r>
              <a:rPr lang="en-IN" dirty="0"/>
              <a:t>Organization</a:t>
            </a:r>
          </a:p>
          <a:p>
            <a:pPr marL="476250" indent="-342900">
              <a:buFont typeface="+mj-lt"/>
              <a:buAutoNum type="arabicPeriod"/>
            </a:pPr>
            <a:r>
              <a:rPr lang="en-IN" dirty="0"/>
              <a:t>Person</a:t>
            </a:r>
          </a:p>
          <a:p>
            <a:pPr marL="476250" indent="-342900">
              <a:buFont typeface="+mj-lt"/>
              <a:buAutoNum type="arabicPeriod"/>
            </a:pPr>
            <a:r>
              <a:rPr lang="en-IN" dirty="0"/>
              <a:t>Lead</a:t>
            </a:r>
          </a:p>
          <a:p>
            <a:pPr marL="476250" indent="-342900">
              <a:buFont typeface="+mj-lt"/>
              <a:buAutoNum type="arabicPeriod"/>
            </a:pPr>
            <a:r>
              <a:rPr lang="en-IN" dirty="0"/>
              <a:t>Deals</a:t>
            </a:r>
          </a:p>
          <a:p>
            <a:pPr marL="476250" indent="-342900">
              <a:buFont typeface="+mj-lt"/>
              <a:buAutoNum type="arabicPeriod"/>
            </a:pPr>
            <a:r>
              <a:rPr lang="en-IN" dirty="0"/>
              <a:t>Activities</a:t>
            </a:r>
          </a:p>
        </p:txBody>
      </p:sp>
      <p:sp>
        <p:nvSpPr>
          <p:cNvPr id="4" name="Slide Number Placeholder 3">
            <a:extLst>
              <a:ext uri="{FF2B5EF4-FFF2-40B4-BE49-F238E27FC236}">
                <a16:creationId xmlns:a16="http://schemas.microsoft.com/office/drawing/2014/main" id="{466BEB4C-DC76-43A2-B81E-ED48B6D80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172</a:t>
            </a:fld>
            <a:endParaRPr lang="en-GB"/>
          </a:p>
        </p:txBody>
      </p:sp>
    </p:spTree>
    <p:extLst>
      <p:ext uri="{BB962C8B-B14F-4D97-AF65-F5344CB8AC3E}">
        <p14:creationId xmlns:p14="http://schemas.microsoft.com/office/powerpoint/2010/main" val="20635586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3DB2-09FE-4DB9-9A58-2764D974C6D5}"/>
              </a:ext>
            </a:extLst>
          </p:cNvPr>
          <p:cNvSpPr>
            <a:spLocks noGrp="1"/>
          </p:cNvSpPr>
          <p:nvPr>
            <p:ph type="title"/>
          </p:nvPr>
        </p:nvSpPr>
        <p:spPr>
          <a:xfrm>
            <a:off x="311700" y="86683"/>
            <a:ext cx="8520600" cy="572700"/>
          </a:xfrm>
        </p:spPr>
        <p:txBody>
          <a:bodyPr/>
          <a:lstStyle/>
          <a:p>
            <a:r>
              <a:rPr lang="en-US" dirty="0"/>
              <a:t>Setup Pipedrive Account</a:t>
            </a:r>
            <a:endParaRPr lang="en-IN" dirty="0"/>
          </a:p>
        </p:txBody>
      </p:sp>
      <p:sp>
        <p:nvSpPr>
          <p:cNvPr id="4" name="Slide Number Placeholder 3">
            <a:extLst>
              <a:ext uri="{FF2B5EF4-FFF2-40B4-BE49-F238E27FC236}">
                <a16:creationId xmlns:a16="http://schemas.microsoft.com/office/drawing/2014/main" id="{137F1B49-FFD3-4544-AAC7-3AF458E6B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173</a:t>
            </a:fld>
            <a:endParaRPr lang="en-GB"/>
          </a:p>
        </p:txBody>
      </p:sp>
      <p:pic>
        <p:nvPicPr>
          <p:cNvPr id="6" name="Picture 5">
            <a:extLst>
              <a:ext uri="{FF2B5EF4-FFF2-40B4-BE49-F238E27FC236}">
                <a16:creationId xmlns:a16="http://schemas.microsoft.com/office/drawing/2014/main" id="{A3104347-A1CC-4D51-A539-E34A79FD04F3}"/>
              </a:ext>
            </a:extLst>
          </p:cNvPr>
          <p:cNvPicPr>
            <a:picLocks noChangeAspect="1"/>
          </p:cNvPicPr>
          <p:nvPr/>
        </p:nvPicPr>
        <p:blipFill>
          <a:blip r:embed="rId2"/>
          <a:stretch>
            <a:fillRect/>
          </a:stretch>
        </p:blipFill>
        <p:spPr>
          <a:xfrm>
            <a:off x="1644557" y="777579"/>
            <a:ext cx="4664094" cy="4077646"/>
          </a:xfrm>
          <a:prstGeom prst="rect">
            <a:avLst/>
          </a:prstGeom>
        </p:spPr>
      </p:pic>
      <p:sp>
        <p:nvSpPr>
          <p:cNvPr id="8" name="TextBox 7">
            <a:extLst>
              <a:ext uri="{FF2B5EF4-FFF2-40B4-BE49-F238E27FC236}">
                <a16:creationId xmlns:a16="http://schemas.microsoft.com/office/drawing/2014/main" id="{7B2340B9-BDF3-48DC-9C61-AD97B91CBEA5}"/>
              </a:ext>
            </a:extLst>
          </p:cNvPr>
          <p:cNvSpPr txBox="1"/>
          <p:nvPr/>
        </p:nvSpPr>
        <p:spPr>
          <a:xfrm>
            <a:off x="0" y="2199634"/>
            <a:ext cx="4572000" cy="307777"/>
          </a:xfrm>
          <a:prstGeom prst="rect">
            <a:avLst/>
          </a:prstGeom>
          <a:noFill/>
        </p:spPr>
        <p:txBody>
          <a:bodyPr wrap="square">
            <a:spAutoFit/>
          </a:bodyPr>
          <a:lstStyle/>
          <a:p>
            <a:r>
              <a:rPr lang="en-IN" dirty="0"/>
              <a:t>https://developers.pipedrive.com/start-here</a:t>
            </a:r>
          </a:p>
        </p:txBody>
      </p:sp>
    </p:spTree>
    <p:extLst>
      <p:ext uri="{BB962C8B-B14F-4D97-AF65-F5344CB8AC3E}">
        <p14:creationId xmlns:p14="http://schemas.microsoft.com/office/powerpoint/2010/main" val="3890118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FC6-BF93-49FD-A3F4-932A343AAC40}"/>
              </a:ext>
            </a:extLst>
          </p:cNvPr>
          <p:cNvSpPr>
            <a:spLocks noGrp="1"/>
          </p:cNvSpPr>
          <p:nvPr>
            <p:ph type="title"/>
          </p:nvPr>
        </p:nvSpPr>
        <p:spPr>
          <a:xfrm>
            <a:off x="311700" y="109175"/>
            <a:ext cx="8520600" cy="572700"/>
          </a:xfrm>
        </p:spPr>
        <p:txBody>
          <a:bodyPr/>
          <a:lstStyle/>
          <a:p>
            <a:r>
              <a:rPr lang="en-US" sz="2000" dirty="0"/>
              <a:t>Object Mapping</a:t>
            </a:r>
            <a:endParaRPr lang="en-IN" sz="2000" dirty="0"/>
          </a:p>
        </p:txBody>
      </p:sp>
      <p:sp>
        <p:nvSpPr>
          <p:cNvPr id="4" name="Slide Number Placeholder 3">
            <a:extLst>
              <a:ext uri="{FF2B5EF4-FFF2-40B4-BE49-F238E27FC236}">
                <a16:creationId xmlns:a16="http://schemas.microsoft.com/office/drawing/2014/main" id="{4015FFCA-EA20-4DA9-9118-436C3783B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174</a:t>
            </a:fld>
            <a:endParaRPr lang="en-GB"/>
          </a:p>
        </p:txBody>
      </p:sp>
      <p:graphicFrame>
        <p:nvGraphicFramePr>
          <p:cNvPr id="5" name="Table 5">
            <a:extLst>
              <a:ext uri="{FF2B5EF4-FFF2-40B4-BE49-F238E27FC236}">
                <a16:creationId xmlns:a16="http://schemas.microsoft.com/office/drawing/2014/main" id="{54D6E5A2-55F9-460B-8BCF-F6E793C9A8E7}"/>
              </a:ext>
            </a:extLst>
          </p:cNvPr>
          <p:cNvGraphicFramePr>
            <a:graphicFrameLocks noGrp="1"/>
          </p:cNvGraphicFramePr>
          <p:nvPr>
            <p:extLst>
              <p:ext uri="{D42A27DB-BD31-4B8C-83A1-F6EECF244321}">
                <p14:modId xmlns:p14="http://schemas.microsoft.com/office/powerpoint/2010/main" val="2825953669"/>
              </p:ext>
            </p:extLst>
          </p:nvPr>
        </p:nvGraphicFramePr>
        <p:xfrm>
          <a:off x="418026" y="681875"/>
          <a:ext cx="7988783" cy="3784695"/>
        </p:xfrm>
        <a:graphic>
          <a:graphicData uri="http://schemas.openxmlformats.org/drawingml/2006/table">
            <a:tbl>
              <a:tblPr firstRow="1" bandRow="1">
                <a:tableStyleId>{FABFCF23-3B69-468F-B69F-88F6DE6A72F2}</a:tableStyleId>
              </a:tblPr>
              <a:tblGrid>
                <a:gridCol w="2213278">
                  <a:extLst>
                    <a:ext uri="{9D8B030D-6E8A-4147-A177-3AD203B41FA5}">
                      <a16:colId xmlns:a16="http://schemas.microsoft.com/office/drawing/2014/main" val="253526444"/>
                    </a:ext>
                  </a:extLst>
                </a:gridCol>
                <a:gridCol w="2292853">
                  <a:extLst>
                    <a:ext uri="{9D8B030D-6E8A-4147-A177-3AD203B41FA5}">
                      <a16:colId xmlns:a16="http://schemas.microsoft.com/office/drawing/2014/main" val="3822255127"/>
                    </a:ext>
                  </a:extLst>
                </a:gridCol>
                <a:gridCol w="3482652">
                  <a:extLst>
                    <a:ext uri="{9D8B030D-6E8A-4147-A177-3AD203B41FA5}">
                      <a16:colId xmlns:a16="http://schemas.microsoft.com/office/drawing/2014/main" val="400028395"/>
                    </a:ext>
                  </a:extLst>
                </a:gridCol>
              </a:tblGrid>
              <a:tr h="3193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Pipedrive Object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Salesforce Object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Description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983904"/>
                  </a:ext>
                </a:extLst>
              </a:tr>
              <a:tr h="479245">
                <a:tc>
                  <a:txBody>
                    <a:bodyPr/>
                    <a:lstStyle/>
                    <a:p>
                      <a:pPr algn="l"/>
                      <a:r>
                        <a:rPr lang="en-US" sz="1600" dirty="0">
                          <a:latin typeface="Georgia" panose="02040502050405020303" pitchFamily="18" charset="0"/>
                          <a:ea typeface="Roboto" panose="020B0604020202020204" charset="0"/>
                        </a:rPr>
                        <a:t>User</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eorgia" panose="02040502050405020303" pitchFamily="18" charset="0"/>
                          <a:ea typeface="Roboto" panose="020B0604020202020204" charset="0"/>
                        </a:rPr>
                        <a:t>Pipeline_User__c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We do not have that much user license in our developer org</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253501"/>
                  </a:ext>
                </a:extLst>
              </a:tr>
              <a:tr h="479245">
                <a:tc>
                  <a:txBody>
                    <a:bodyPr/>
                    <a:lstStyle/>
                    <a:p>
                      <a:pPr algn="l"/>
                      <a:r>
                        <a:rPr lang="en-IN" sz="1600" dirty="0">
                          <a:latin typeface="Georgia" panose="02040502050405020303" pitchFamily="18" charset="0"/>
                        </a:rPr>
                        <a:t>Currencies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err="1">
                          <a:latin typeface="Georgia" panose="02040502050405020303" pitchFamily="18" charset="0"/>
                        </a:rPr>
                        <a:t>Currency__c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To store all the supported currency in salesforce org.</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6838228"/>
                  </a:ext>
                </a:extLst>
              </a:tr>
              <a:tr h="479245">
                <a:tc>
                  <a:txBody>
                    <a:bodyPr/>
                    <a:lstStyle/>
                    <a:p>
                      <a:pPr algn="l"/>
                      <a:r>
                        <a:rPr lang="en-IN" sz="1600" dirty="0">
                          <a:latin typeface="Georgia" panose="02040502050405020303" pitchFamily="18" charset="0"/>
                        </a:rPr>
                        <a:t>Stages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eorgia" panose="02040502050405020303" pitchFamily="18" charset="0"/>
                          <a:ea typeface="Roboto" panose="020B0604020202020204" charset="0"/>
                        </a:rPr>
                        <a:t>Stage__c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stage information for lead and deals</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080774"/>
                  </a:ext>
                </a:extLst>
              </a:tr>
              <a:tr h="319382">
                <a:tc>
                  <a:txBody>
                    <a:bodyPr/>
                    <a:lstStyle/>
                    <a:p>
                      <a:pPr algn="l"/>
                      <a:r>
                        <a:rPr lang="en-IN" sz="1600" dirty="0">
                          <a:latin typeface="Georgia" panose="02040502050405020303" pitchFamily="18" charset="0"/>
                        </a:rPr>
                        <a:t>Organization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Account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organization is an account in salesforce</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018464"/>
                  </a:ext>
                </a:extLst>
              </a:tr>
              <a:tr h="319382">
                <a:tc>
                  <a:txBody>
                    <a:bodyPr/>
                    <a:lstStyle/>
                    <a:p>
                      <a:pPr algn="l"/>
                      <a:r>
                        <a:rPr lang="en-IN" sz="1600" dirty="0">
                          <a:latin typeface="Georgia" panose="02040502050405020303" pitchFamily="18" charset="0"/>
                        </a:rPr>
                        <a:t>Person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Contact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Person in </a:t>
                      </a:r>
                      <a:r>
                        <a:rPr lang="en-US" sz="1200" dirty="0" err="1">
                          <a:latin typeface="Georgia" panose="02040502050405020303" pitchFamily="18" charset="0"/>
                          <a:ea typeface="Roboto" panose="020B0604020202020204" charset="0"/>
                        </a:rPr>
                        <a:t>pipedrive</a:t>
                      </a:r>
                      <a:r>
                        <a:rPr lang="en-US" sz="1200" dirty="0">
                          <a:latin typeface="Georgia" panose="02040502050405020303" pitchFamily="18" charset="0"/>
                          <a:ea typeface="Roboto" panose="020B0604020202020204" charset="0"/>
                        </a:rPr>
                        <a:t> is Contact in Salesforce</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647710"/>
                  </a:ext>
                </a:extLst>
              </a:tr>
              <a:tr h="319382">
                <a:tc>
                  <a:txBody>
                    <a:bodyPr/>
                    <a:lstStyle/>
                    <a:p>
                      <a:pPr algn="l"/>
                      <a:r>
                        <a:rPr lang="en-IN" sz="1600" dirty="0">
                          <a:latin typeface="Georgia" panose="02040502050405020303" pitchFamily="18" charset="0"/>
                        </a:rPr>
                        <a:t>Lead</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Lead</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24634"/>
                  </a:ext>
                </a:extLst>
              </a:tr>
              <a:tr h="319382">
                <a:tc>
                  <a:txBody>
                    <a:bodyPr/>
                    <a:lstStyle/>
                    <a:p>
                      <a:pPr algn="l"/>
                      <a:r>
                        <a:rPr lang="en-US" sz="1600" dirty="0">
                          <a:latin typeface="Georgia" panose="02040502050405020303" pitchFamily="18" charset="0"/>
                          <a:ea typeface="Roboto" panose="020B0604020202020204" charset="0"/>
                        </a:rPr>
                        <a:t>Deal</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Opportunity</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053975"/>
                  </a:ext>
                </a:extLst>
              </a:tr>
              <a:tr h="319382">
                <a:tc>
                  <a:txBody>
                    <a:bodyPr/>
                    <a:lstStyle/>
                    <a:p>
                      <a:pPr algn="l"/>
                      <a:r>
                        <a:rPr lang="en-IN" sz="1600" dirty="0">
                          <a:latin typeface="Georgia" panose="02040502050405020303" pitchFamily="18" charset="0"/>
                        </a:rPr>
                        <a:t>Activities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Georgia" panose="02040502050405020303" pitchFamily="18" charset="0"/>
                        </a:rPr>
                        <a:t>Activities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0294120"/>
                  </a:ext>
                </a:extLst>
              </a:tr>
              <a:tr h="319382">
                <a:tc>
                  <a:txBody>
                    <a:bodyPr/>
                    <a:lstStyle/>
                    <a:p>
                      <a:pPr algn="ct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9719395"/>
                  </a:ext>
                </a:extLst>
              </a:tr>
            </a:tbl>
          </a:graphicData>
        </a:graphic>
      </p:graphicFrame>
    </p:spTree>
    <p:extLst>
      <p:ext uri="{BB962C8B-B14F-4D97-AF65-F5344CB8AC3E}">
        <p14:creationId xmlns:p14="http://schemas.microsoft.com/office/powerpoint/2010/main" val="19779720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ADFE-3193-4475-94F4-993029BCEE04}"/>
              </a:ext>
            </a:extLst>
          </p:cNvPr>
          <p:cNvSpPr>
            <a:spLocks noGrp="1"/>
          </p:cNvSpPr>
          <p:nvPr>
            <p:ph type="title"/>
          </p:nvPr>
        </p:nvSpPr>
        <p:spPr>
          <a:xfrm>
            <a:off x="311700" y="167773"/>
            <a:ext cx="8520600" cy="572700"/>
          </a:xfrm>
        </p:spPr>
        <p:txBody>
          <a:bodyPr/>
          <a:lstStyle/>
          <a:p>
            <a:r>
              <a:rPr lang="en-US" dirty="0"/>
              <a:t>Object Relation Diagram</a:t>
            </a:r>
            <a:endParaRPr lang="en-IN" dirty="0"/>
          </a:p>
        </p:txBody>
      </p:sp>
      <p:sp>
        <p:nvSpPr>
          <p:cNvPr id="4" name="Slide Number Placeholder 3">
            <a:extLst>
              <a:ext uri="{FF2B5EF4-FFF2-40B4-BE49-F238E27FC236}">
                <a16:creationId xmlns:a16="http://schemas.microsoft.com/office/drawing/2014/main" id="{78DFD8E3-DBDD-4A95-82AA-2D7ABFAA0E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175</a:t>
            </a:fld>
            <a:endParaRPr lang="en-GB"/>
          </a:p>
        </p:txBody>
      </p:sp>
      <p:pic>
        <p:nvPicPr>
          <p:cNvPr id="6" name="Picture 5">
            <a:extLst>
              <a:ext uri="{FF2B5EF4-FFF2-40B4-BE49-F238E27FC236}">
                <a16:creationId xmlns:a16="http://schemas.microsoft.com/office/drawing/2014/main" id="{1C27A89D-5068-40D4-B824-56506093128D}"/>
              </a:ext>
            </a:extLst>
          </p:cNvPr>
          <p:cNvPicPr>
            <a:picLocks noChangeAspect="1"/>
          </p:cNvPicPr>
          <p:nvPr/>
        </p:nvPicPr>
        <p:blipFill>
          <a:blip r:embed="rId2"/>
          <a:stretch>
            <a:fillRect/>
          </a:stretch>
        </p:blipFill>
        <p:spPr>
          <a:xfrm>
            <a:off x="1132368" y="880992"/>
            <a:ext cx="5651203" cy="3809249"/>
          </a:xfrm>
          <a:prstGeom prst="rect">
            <a:avLst/>
          </a:prstGeom>
        </p:spPr>
      </p:pic>
    </p:spTree>
    <p:extLst>
      <p:ext uri="{BB962C8B-B14F-4D97-AF65-F5344CB8AC3E}">
        <p14:creationId xmlns:p14="http://schemas.microsoft.com/office/powerpoint/2010/main" val="20529171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755A-8A58-4338-A87C-7168CD998519}"/>
              </a:ext>
            </a:extLst>
          </p:cNvPr>
          <p:cNvSpPr>
            <a:spLocks noGrp="1"/>
          </p:cNvSpPr>
          <p:nvPr>
            <p:ph type="title"/>
          </p:nvPr>
        </p:nvSpPr>
        <p:spPr>
          <a:xfrm>
            <a:off x="311700" y="288275"/>
            <a:ext cx="8520600" cy="572700"/>
          </a:xfrm>
        </p:spPr>
        <p:txBody>
          <a:bodyPr/>
          <a:lstStyle/>
          <a:p>
            <a:r>
              <a:rPr lang="en-US" dirty="0"/>
              <a:t>Pipedrive Authentication</a:t>
            </a:r>
            <a:endParaRPr lang="en-IN" dirty="0"/>
          </a:p>
        </p:txBody>
      </p:sp>
      <p:sp>
        <p:nvSpPr>
          <p:cNvPr id="3" name="Text Placeholder 2">
            <a:extLst>
              <a:ext uri="{FF2B5EF4-FFF2-40B4-BE49-F238E27FC236}">
                <a16:creationId xmlns:a16="http://schemas.microsoft.com/office/drawing/2014/main" id="{AB480772-20A9-430F-B2E5-D8D8D8D5D7D0}"/>
              </a:ext>
            </a:extLst>
          </p:cNvPr>
          <p:cNvSpPr>
            <a:spLocks noGrp="1"/>
          </p:cNvSpPr>
          <p:nvPr>
            <p:ph type="body" idx="1"/>
          </p:nvPr>
        </p:nvSpPr>
        <p:spPr/>
        <p:txBody>
          <a:bodyPr/>
          <a:lstStyle/>
          <a:p>
            <a:pPr marL="133350" indent="0">
              <a:buNone/>
            </a:pPr>
            <a:r>
              <a:rPr lang="en-US" dirty="0"/>
              <a:t>Pipedrive uses </a:t>
            </a:r>
            <a:r>
              <a:rPr lang="en-US" dirty="0">
                <a:highlight>
                  <a:srgbClr val="FFFF00"/>
                </a:highlight>
              </a:rPr>
              <a:t>API KEY Authentication </a:t>
            </a:r>
            <a:r>
              <a:rPr lang="en-US" dirty="0"/>
              <a:t>for all the API Callouts.</a:t>
            </a:r>
          </a:p>
          <a:p>
            <a:pPr marL="133350" indent="0">
              <a:buNone/>
            </a:pPr>
            <a:endParaRPr lang="en-US" dirty="0"/>
          </a:p>
          <a:p>
            <a:pPr marL="133350" indent="0">
              <a:buNone/>
            </a:pPr>
            <a:r>
              <a:rPr lang="en-US" dirty="0"/>
              <a:t>the API token must be provided as part of the query string for all requests, using the </a:t>
            </a:r>
            <a:r>
              <a:rPr lang="en-US" dirty="0" err="1"/>
              <a:t>api_token</a:t>
            </a:r>
            <a:r>
              <a:rPr lang="en-US" dirty="0"/>
              <a:t> variable, for example</a:t>
            </a:r>
          </a:p>
          <a:p>
            <a:pPr marL="133350" indent="0">
              <a:buNone/>
            </a:pPr>
            <a:r>
              <a:rPr lang="en-US" dirty="0"/>
              <a:t> </a:t>
            </a:r>
            <a:r>
              <a:rPr lang="en-US" dirty="0">
                <a:hlinkClick r:id="rId2"/>
              </a:rPr>
              <a:t>https://companydomain.pipedrive.com/api/v1/deals/2?api_token=659c9fddb16335e48cc67114694b52074e812e03</a:t>
            </a:r>
            <a:endParaRPr lang="en-IN" dirty="0"/>
          </a:p>
        </p:txBody>
      </p:sp>
      <p:sp>
        <p:nvSpPr>
          <p:cNvPr id="4" name="Slide Number Placeholder 3">
            <a:extLst>
              <a:ext uri="{FF2B5EF4-FFF2-40B4-BE49-F238E27FC236}">
                <a16:creationId xmlns:a16="http://schemas.microsoft.com/office/drawing/2014/main" id="{FD1C274C-EB3E-45F5-9450-66743C83B2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176</a:t>
            </a:fld>
            <a:endParaRPr lang="en-GB"/>
          </a:p>
        </p:txBody>
      </p:sp>
    </p:spTree>
    <p:extLst>
      <p:ext uri="{BB962C8B-B14F-4D97-AF65-F5344CB8AC3E}">
        <p14:creationId xmlns:p14="http://schemas.microsoft.com/office/powerpoint/2010/main" val="5644044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DE78-D1D7-4984-8975-49B35D35DC2A}"/>
              </a:ext>
            </a:extLst>
          </p:cNvPr>
          <p:cNvSpPr>
            <a:spLocks noGrp="1"/>
          </p:cNvSpPr>
          <p:nvPr>
            <p:ph type="title"/>
          </p:nvPr>
        </p:nvSpPr>
        <p:spPr/>
        <p:txBody>
          <a:bodyPr/>
          <a:lstStyle/>
          <a:p>
            <a:r>
              <a:rPr lang="en-US" dirty="0"/>
              <a:t>Integrate Pipedrive Users with Salesforce</a:t>
            </a:r>
            <a:endParaRPr lang="en-IN" dirty="0"/>
          </a:p>
        </p:txBody>
      </p:sp>
      <p:sp>
        <p:nvSpPr>
          <p:cNvPr id="3" name="Text Placeholder 2">
            <a:extLst>
              <a:ext uri="{FF2B5EF4-FFF2-40B4-BE49-F238E27FC236}">
                <a16:creationId xmlns:a16="http://schemas.microsoft.com/office/drawing/2014/main" id="{65496C3E-3A86-4286-BC17-AD77F4DB9727}"/>
              </a:ext>
            </a:extLst>
          </p:cNvPr>
          <p:cNvSpPr>
            <a:spLocks noGrp="1"/>
          </p:cNvSpPr>
          <p:nvPr>
            <p:ph type="body" idx="1"/>
          </p:nvPr>
        </p:nvSpPr>
        <p:spPr/>
        <p:txBody>
          <a:bodyPr/>
          <a:lstStyle/>
          <a:p>
            <a:pPr marL="133350" indent="0">
              <a:buNone/>
            </a:pPr>
            <a:r>
              <a:rPr lang="en-US" dirty="0"/>
              <a:t>Develop a Batch Apex to read all the users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C3C79F58-7E29-4185-B0DE-B387EA591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177</a:t>
            </a:fld>
            <a:endParaRPr lang="en-GB"/>
          </a:p>
        </p:txBody>
      </p:sp>
      <p:pic>
        <p:nvPicPr>
          <p:cNvPr id="6" name="Picture 5">
            <a:extLst>
              <a:ext uri="{FF2B5EF4-FFF2-40B4-BE49-F238E27FC236}">
                <a16:creationId xmlns:a16="http://schemas.microsoft.com/office/drawing/2014/main" id="{BA7B24FD-44E9-4C60-BE96-8ED5B1BC6BED}"/>
              </a:ext>
            </a:extLst>
          </p:cNvPr>
          <p:cNvPicPr>
            <a:picLocks noChangeAspect="1"/>
          </p:cNvPicPr>
          <p:nvPr/>
        </p:nvPicPr>
        <p:blipFill>
          <a:blip r:embed="rId2"/>
          <a:stretch>
            <a:fillRect/>
          </a:stretch>
        </p:blipFill>
        <p:spPr>
          <a:xfrm>
            <a:off x="0" y="2457321"/>
            <a:ext cx="9144000" cy="2142718"/>
          </a:xfrm>
          <a:prstGeom prst="rect">
            <a:avLst/>
          </a:prstGeom>
        </p:spPr>
      </p:pic>
    </p:spTree>
    <p:extLst>
      <p:ext uri="{BB962C8B-B14F-4D97-AF65-F5344CB8AC3E}">
        <p14:creationId xmlns:p14="http://schemas.microsoft.com/office/powerpoint/2010/main" val="15049845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9AB8-C569-49A4-9DA5-F010938C14B8}"/>
              </a:ext>
            </a:extLst>
          </p:cNvPr>
          <p:cNvSpPr>
            <a:spLocks noGrp="1"/>
          </p:cNvSpPr>
          <p:nvPr>
            <p:ph type="title"/>
          </p:nvPr>
        </p:nvSpPr>
        <p:spPr/>
        <p:txBody>
          <a:bodyPr/>
          <a:lstStyle/>
          <a:p>
            <a:r>
              <a:rPr lang="en-US" dirty="0"/>
              <a:t>Integrate Supported Currency from Pipedrive</a:t>
            </a:r>
            <a:endParaRPr lang="en-IN" dirty="0"/>
          </a:p>
        </p:txBody>
      </p:sp>
      <p:sp>
        <p:nvSpPr>
          <p:cNvPr id="3" name="Text Placeholder 2">
            <a:extLst>
              <a:ext uri="{FF2B5EF4-FFF2-40B4-BE49-F238E27FC236}">
                <a16:creationId xmlns:a16="http://schemas.microsoft.com/office/drawing/2014/main" id="{A58F6FA8-243A-472E-9D85-B369D0F21D0A}"/>
              </a:ext>
            </a:extLst>
          </p:cNvPr>
          <p:cNvSpPr>
            <a:spLocks noGrp="1"/>
          </p:cNvSpPr>
          <p:nvPr>
            <p:ph type="body" idx="1"/>
          </p:nvPr>
        </p:nvSpPr>
        <p:spPr/>
        <p:txBody>
          <a:bodyPr/>
          <a:lstStyle/>
          <a:p>
            <a:pPr marL="133350" indent="0">
              <a:buNone/>
            </a:pPr>
            <a:r>
              <a:rPr lang="en-US" dirty="0"/>
              <a:t>Develop a Batch Apex to read all the currencies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022B1166-5453-4DD7-B50D-92D682E1B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178</a:t>
            </a:fld>
            <a:endParaRPr lang="en-GB"/>
          </a:p>
        </p:txBody>
      </p:sp>
    </p:spTree>
    <p:extLst>
      <p:ext uri="{BB962C8B-B14F-4D97-AF65-F5344CB8AC3E}">
        <p14:creationId xmlns:p14="http://schemas.microsoft.com/office/powerpoint/2010/main" val="6884708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9AB8-C569-49A4-9DA5-F010938C14B8}"/>
              </a:ext>
            </a:extLst>
          </p:cNvPr>
          <p:cNvSpPr>
            <a:spLocks noGrp="1"/>
          </p:cNvSpPr>
          <p:nvPr>
            <p:ph type="title"/>
          </p:nvPr>
        </p:nvSpPr>
        <p:spPr/>
        <p:txBody>
          <a:bodyPr/>
          <a:lstStyle/>
          <a:p>
            <a:r>
              <a:rPr lang="en-US" dirty="0"/>
              <a:t>Get Deal/Lead Stages from Pipedream and store into Salesforce</a:t>
            </a:r>
            <a:endParaRPr lang="en-IN" dirty="0"/>
          </a:p>
        </p:txBody>
      </p:sp>
      <p:sp>
        <p:nvSpPr>
          <p:cNvPr id="3" name="Text Placeholder 2">
            <a:extLst>
              <a:ext uri="{FF2B5EF4-FFF2-40B4-BE49-F238E27FC236}">
                <a16:creationId xmlns:a16="http://schemas.microsoft.com/office/drawing/2014/main" id="{A58F6FA8-243A-472E-9D85-B369D0F21D0A}"/>
              </a:ext>
            </a:extLst>
          </p:cNvPr>
          <p:cNvSpPr>
            <a:spLocks noGrp="1"/>
          </p:cNvSpPr>
          <p:nvPr>
            <p:ph type="body" idx="1"/>
          </p:nvPr>
        </p:nvSpPr>
        <p:spPr>
          <a:xfrm>
            <a:off x="311700" y="1443617"/>
            <a:ext cx="8520600" cy="3416400"/>
          </a:xfrm>
        </p:spPr>
        <p:txBody>
          <a:bodyPr/>
          <a:lstStyle/>
          <a:p>
            <a:pPr marL="133350" indent="0">
              <a:buNone/>
            </a:pPr>
            <a:r>
              <a:rPr lang="en-US" dirty="0"/>
              <a:t>Develop a Batch Apex to read all the stage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022B1166-5453-4DD7-B50D-92D682E1B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179</a:t>
            </a:fld>
            <a:endParaRPr lang="en-GB"/>
          </a:p>
        </p:txBody>
      </p:sp>
    </p:spTree>
    <p:extLst>
      <p:ext uri="{BB962C8B-B14F-4D97-AF65-F5344CB8AC3E}">
        <p14:creationId xmlns:p14="http://schemas.microsoft.com/office/powerpoint/2010/main" val="281841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Basic Authentication</a:t>
            </a:r>
            <a:endParaRPr sz="2400"/>
          </a:p>
        </p:txBody>
      </p:sp>
      <p:sp>
        <p:nvSpPr>
          <p:cNvPr id="94" name="Google Shape;94;p18"/>
          <p:cNvSpPr txBox="1">
            <a:spLocks noGrp="1"/>
          </p:cNvSpPr>
          <p:nvPr>
            <p:ph type="body" idx="1"/>
          </p:nvPr>
        </p:nvSpPr>
        <p:spPr>
          <a:xfrm>
            <a:off x="311700" y="1017725"/>
            <a:ext cx="8520600" cy="372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t>As the </a:t>
            </a:r>
            <a:r>
              <a:rPr lang="en-GB" b="1"/>
              <a:t>user ID and password</a:t>
            </a:r>
            <a:r>
              <a:rPr lang="en-GB"/>
              <a:t> are passed over the network as clear text (it is base64 encoded, but base64 is a reversible encoding), the basic authentication scheme is not secure. </a:t>
            </a:r>
            <a:endParaRPr/>
          </a:p>
          <a:p>
            <a:pPr marL="0" lvl="0" indent="0" algn="just" rtl="0">
              <a:spcBef>
                <a:spcPts val="1600"/>
              </a:spcBef>
              <a:spcAft>
                <a:spcPts val="0"/>
              </a:spcAft>
              <a:buNone/>
            </a:pPr>
            <a:r>
              <a:rPr lang="en-GB"/>
              <a:t>HTTPS/TLS should be used with basic authentication. Without these additional security enhancements, basic authentication should not be used to protect sensitive or valuable information.</a:t>
            </a:r>
            <a:endParaRPr/>
          </a:p>
          <a:p>
            <a:pPr marL="0" lvl="0" indent="0" algn="just" rtl="0">
              <a:spcBef>
                <a:spcPts val="1600"/>
              </a:spcBef>
              <a:spcAft>
                <a:spcPts val="0"/>
              </a:spcAft>
              <a:buNone/>
            </a:pPr>
            <a:r>
              <a:rPr lang="en-GB"/>
              <a:t>Steps </a:t>
            </a:r>
            <a:endParaRPr/>
          </a:p>
          <a:p>
            <a:pPr marL="457200" lvl="0" indent="-323850" algn="just" rtl="0">
              <a:spcBef>
                <a:spcPts val="1600"/>
              </a:spcBef>
              <a:spcAft>
                <a:spcPts val="0"/>
              </a:spcAft>
              <a:buSzPts val="1500"/>
              <a:buAutoNum type="arabicPeriod"/>
            </a:pPr>
            <a:r>
              <a:rPr lang="en-GB"/>
              <a:t>Send Base 64 Encoding - BASE64ENCODE(username:password) in header</a:t>
            </a:r>
            <a:endParaRPr/>
          </a:p>
          <a:p>
            <a:pPr marL="457200" lvl="0" indent="-323850" algn="just" rtl="0">
              <a:spcBef>
                <a:spcPts val="0"/>
              </a:spcBef>
              <a:spcAft>
                <a:spcPts val="0"/>
              </a:spcAft>
              <a:buSzPts val="1500"/>
              <a:buAutoNum type="arabicPeriod"/>
            </a:pPr>
            <a:r>
              <a:rPr lang="en-GB"/>
              <a:t>Base64 Decoding - Base64Decode(encodedString)</a:t>
            </a:r>
            <a:endParaRPr/>
          </a:p>
          <a:p>
            <a:pPr marL="457200" lvl="0" indent="-323850" algn="just" rtl="0">
              <a:spcBef>
                <a:spcPts val="0"/>
              </a:spcBef>
              <a:spcAft>
                <a:spcPts val="0"/>
              </a:spcAft>
              <a:buSzPts val="1500"/>
              <a:buAutoNum type="arabicPeriod"/>
            </a:pPr>
            <a:r>
              <a:rPr lang="en-GB"/>
              <a:t>Split the decoded string from :, 0 index is the username &amp; 1 index is the password</a:t>
            </a:r>
            <a:endParaRPr/>
          </a:p>
          <a:p>
            <a:pPr marL="0" lvl="0" indent="0" algn="just" rtl="0">
              <a:spcBef>
                <a:spcPts val="1600"/>
              </a:spcBef>
              <a:spcAft>
                <a:spcPts val="1600"/>
              </a:spcAft>
              <a:buNone/>
            </a:pPr>
            <a:r>
              <a:rPr lang="en-GB">
                <a:solidFill>
                  <a:srgbClr val="FF0000"/>
                </a:solidFill>
              </a:rPr>
              <a:t>Note: - The Step 3 is as per my understanding.</a:t>
            </a:r>
            <a:endParaRPr>
              <a:solidFill>
                <a:srgbClr val="FF0000"/>
              </a:solidFill>
            </a:endParaRPr>
          </a:p>
        </p:txBody>
      </p:sp>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B95D-59AC-4BCD-9EC5-81E97DA31985}"/>
              </a:ext>
            </a:extLst>
          </p:cNvPr>
          <p:cNvSpPr>
            <a:spLocks noGrp="1"/>
          </p:cNvSpPr>
          <p:nvPr>
            <p:ph type="title"/>
          </p:nvPr>
        </p:nvSpPr>
        <p:spPr>
          <a:xfrm>
            <a:off x="311700" y="246254"/>
            <a:ext cx="8520600" cy="572700"/>
          </a:xfrm>
        </p:spPr>
        <p:txBody>
          <a:bodyPr/>
          <a:lstStyle/>
          <a:p>
            <a:r>
              <a:rPr lang="en-US" dirty="0"/>
              <a:t>Get Pipedrive Organizations to Salesforce</a:t>
            </a:r>
            <a:endParaRPr lang="en-IN" dirty="0"/>
          </a:p>
        </p:txBody>
      </p:sp>
      <p:sp>
        <p:nvSpPr>
          <p:cNvPr id="3" name="Text Placeholder 2">
            <a:extLst>
              <a:ext uri="{FF2B5EF4-FFF2-40B4-BE49-F238E27FC236}">
                <a16:creationId xmlns:a16="http://schemas.microsoft.com/office/drawing/2014/main" id="{1192334B-F586-4CE0-BFD3-70FD3C0FE26C}"/>
              </a:ext>
            </a:extLst>
          </p:cNvPr>
          <p:cNvSpPr>
            <a:spLocks noGrp="1"/>
          </p:cNvSpPr>
          <p:nvPr>
            <p:ph type="body" idx="1"/>
          </p:nvPr>
        </p:nvSpPr>
        <p:spPr/>
        <p:txBody>
          <a:bodyPr/>
          <a:lstStyle/>
          <a:p>
            <a:pPr marL="133350" indent="0">
              <a:buNone/>
            </a:pPr>
            <a:r>
              <a:rPr lang="en-IN" b="0" i="0" dirty="0">
                <a:solidFill>
                  <a:srgbClr val="505050"/>
                </a:solidFill>
                <a:effectLst/>
                <a:latin typeface="OpenSans"/>
                <a:hlinkClick r:id="rId2"/>
              </a:rPr>
              <a:t>https://companydomain.pipedrive.com/api/v1/organizations</a:t>
            </a:r>
            <a:endParaRPr lang="en-IN" b="0" i="0" dirty="0">
              <a:solidFill>
                <a:srgbClr val="505050"/>
              </a:solidFill>
              <a:effectLst/>
              <a:latin typeface="OpenSans"/>
            </a:endParaRPr>
          </a:p>
          <a:p>
            <a:pPr marL="133350" indent="0">
              <a:buNone/>
            </a:pPr>
            <a:endParaRPr lang="en-IN" dirty="0">
              <a:solidFill>
                <a:srgbClr val="505050"/>
              </a:solidFill>
              <a:latin typeface="OpenSans"/>
            </a:endParaRPr>
          </a:p>
        </p:txBody>
      </p:sp>
      <p:sp>
        <p:nvSpPr>
          <p:cNvPr id="4" name="Slide Number Placeholder 3">
            <a:extLst>
              <a:ext uri="{FF2B5EF4-FFF2-40B4-BE49-F238E27FC236}">
                <a16:creationId xmlns:a16="http://schemas.microsoft.com/office/drawing/2014/main" id="{B2E1B610-1277-467C-A7D9-10021FD898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180</a:t>
            </a:fld>
            <a:endParaRPr lang="en-GB"/>
          </a:p>
        </p:txBody>
      </p:sp>
      <p:pic>
        <p:nvPicPr>
          <p:cNvPr id="6" name="Picture 5">
            <a:extLst>
              <a:ext uri="{FF2B5EF4-FFF2-40B4-BE49-F238E27FC236}">
                <a16:creationId xmlns:a16="http://schemas.microsoft.com/office/drawing/2014/main" id="{825267F6-5858-4288-BEB0-40E57DF7A09C}"/>
              </a:ext>
            </a:extLst>
          </p:cNvPr>
          <p:cNvPicPr>
            <a:picLocks noChangeAspect="1"/>
          </p:cNvPicPr>
          <p:nvPr/>
        </p:nvPicPr>
        <p:blipFill>
          <a:blip r:embed="rId3"/>
          <a:stretch>
            <a:fillRect/>
          </a:stretch>
        </p:blipFill>
        <p:spPr>
          <a:xfrm>
            <a:off x="489098" y="1670478"/>
            <a:ext cx="6450419" cy="3094933"/>
          </a:xfrm>
          <a:prstGeom prst="rect">
            <a:avLst/>
          </a:prstGeom>
        </p:spPr>
      </p:pic>
    </p:spTree>
    <p:extLst>
      <p:ext uri="{BB962C8B-B14F-4D97-AF65-F5344CB8AC3E}">
        <p14:creationId xmlns:p14="http://schemas.microsoft.com/office/powerpoint/2010/main" val="5541274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6AC2-48BB-4D7F-A4E6-D08E2DDA561F}"/>
              </a:ext>
            </a:extLst>
          </p:cNvPr>
          <p:cNvSpPr>
            <a:spLocks noGrp="1"/>
          </p:cNvSpPr>
          <p:nvPr>
            <p:ph type="title"/>
          </p:nvPr>
        </p:nvSpPr>
        <p:spPr>
          <a:xfrm>
            <a:off x="311700" y="147313"/>
            <a:ext cx="8520600" cy="572700"/>
          </a:xfrm>
        </p:spPr>
        <p:txBody>
          <a:bodyPr/>
          <a:lstStyle/>
          <a:p>
            <a:r>
              <a:rPr lang="en-US" dirty="0"/>
              <a:t>Get Persons from Pipedrive to Salesforce</a:t>
            </a:r>
            <a:endParaRPr lang="en-IN" dirty="0"/>
          </a:p>
        </p:txBody>
      </p:sp>
      <p:sp>
        <p:nvSpPr>
          <p:cNvPr id="3" name="Text Placeholder 2">
            <a:extLst>
              <a:ext uri="{FF2B5EF4-FFF2-40B4-BE49-F238E27FC236}">
                <a16:creationId xmlns:a16="http://schemas.microsoft.com/office/drawing/2014/main" id="{415C1EDB-2F95-4EA4-B1D3-12C60111869F}"/>
              </a:ext>
            </a:extLst>
          </p:cNvPr>
          <p:cNvSpPr>
            <a:spLocks noGrp="1"/>
          </p:cNvSpPr>
          <p:nvPr>
            <p:ph type="body" idx="1"/>
          </p:nvPr>
        </p:nvSpPr>
        <p:spPr>
          <a:xfrm>
            <a:off x="311700" y="863550"/>
            <a:ext cx="8520600" cy="3416400"/>
          </a:xfrm>
        </p:spPr>
        <p:txBody>
          <a:bodyPr/>
          <a:lstStyle/>
          <a:p>
            <a:pPr marL="133350" indent="0">
              <a:buNone/>
            </a:pPr>
            <a:r>
              <a:rPr lang="en-IN" b="0" i="0" dirty="0">
                <a:solidFill>
                  <a:srgbClr val="505050"/>
                </a:solidFill>
                <a:effectLst/>
                <a:latin typeface="OpenSans"/>
                <a:hlinkClick r:id="rId2"/>
              </a:rPr>
              <a:t>https://companydomain.pipedrive.com/api/v1/persons</a:t>
            </a:r>
            <a:endParaRPr lang="en-IN" b="0" i="0" dirty="0">
              <a:solidFill>
                <a:srgbClr val="505050"/>
              </a:solidFill>
              <a:effectLst/>
              <a:latin typeface="OpenSans"/>
            </a:endParaRPr>
          </a:p>
          <a:p>
            <a:pPr marL="133350" indent="0">
              <a:buNone/>
            </a:pPr>
            <a:endParaRPr lang="en-IN" dirty="0"/>
          </a:p>
        </p:txBody>
      </p:sp>
      <p:sp>
        <p:nvSpPr>
          <p:cNvPr id="4" name="Slide Number Placeholder 3">
            <a:extLst>
              <a:ext uri="{FF2B5EF4-FFF2-40B4-BE49-F238E27FC236}">
                <a16:creationId xmlns:a16="http://schemas.microsoft.com/office/drawing/2014/main" id="{21A848FA-074B-4446-B98E-12125CDCEF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181</a:t>
            </a:fld>
            <a:endParaRPr lang="en-GB"/>
          </a:p>
        </p:txBody>
      </p:sp>
      <p:pic>
        <p:nvPicPr>
          <p:cNvPr id="6" name="Picture 5">
            <a:extLst>
              <a:ext uri="{FF2B5EF4-FFF2-40B4-BE49-F238E27FC236}">
                <a16:creationId xmlns:a16="http://schemas.microsoft.com/office/drawing/2014/main" id="{3C1DF2D1-A157-4759-A33B-01280940EC30}"/>
              </a:ext>
            </a:extLst>
          </p:cNvPr>
          <p:cNvPicPr>
            <a:picLocks noChangeAspect="1"/>
          </p:cNvPicPr>
          <p:nvPr/>
        </p:nvPicPr>
        <p:blipFill>
          <a:blip r:embed="rId3"/>
          <a:stretch>
            <a:fillRect/>
          </a:stretch>
        </p:blipFill>
        <p:spPr>
          <a:xfrm>
            <a:off x="446379" y="1321205"/>
            <a:ext cx="7152167" cy="3538812"/>
          </a:xfrm>
          <a:prstGeom prst="rect">
            <a:avLst/>
          </a:prstGeom>
        </p:spPr>
      </p:pic>
    </p:spTree>
    <p:extLst>
      <p:ext uri="{BB962C8B-B14F-4D97-AF65-F5344CB8AC3E}">
        <p14:creationId xmlns:p14="http://schemas.microsoft.com/office/powerpoint/2010/main" val="14140483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6AC2-48BB-4D7F-A4E6-D08E2DDA561F}"/>
              </a:ext>
            </a:extLst>
          </p:cNvPr>
          <p:cNvSpPr>
            <a:spLocks noGrp="1"/>
          </p:cNvSpPr>
          <p:nvPr>
            <p:ph type="title"/>
          </p:nvPr>
        </p:nvSpPr>
        <p:spPr>
          <a:xfrm>
            <a:off x="311700" y="147313"/>
            <a:ext cx="8520600" cy="572700"/>
          </a:xfrm>
        </p:spPr>
        <p:txBody>
          <a:bodyPr/>
          <a:lstStyle/>
          <a:p>
            <a:r>
              <a:rPr lang="en-US" dirty="0"/>
              <a:t>Get Lead from Pipedrive to Salesforce</a:t>
            </a:r>
            <a:endParaRPr lang="en-IN" dirty="0"/>
          </a:p>
        </p:txBody>
      </p:sp>
      <p:sp>
        <p:nvSpPr>
          <p:cNvPr id="3" name="Text Placeholder 2">
            <a:extLst>
              <a:ext uri="{FF2B5EF4-FFF2-40B4-BE49-F238E27FC236}">
                <a16:creationId xmlns:a16="http://schemas.microsoft.com/office/drawing/2014/main" id="{415C1EDB-2F95-4EA4-B1D3-12C60111869F}"/>
              </a:ext>
            </a:extLst>
          </p:cNvPr>
          <p:cNvSpPr>
            <a:spLocks noGrp="1"/>
          </p:cNvSpPr>
          <p:nvPr>
            <p:ph type="body" idx="1"/>
          </p:nvPr>
        </p:nvSpPr>
        <p:spPr>
          <a:xfrm>
            <a:off x="311700" y="720013"/>
            <a:ext cx="8520600" cy="3416400"/>
          </a:xfrm>
        </p:spPr>
        <p:txBody>
          <a:bodyPr/>
          <a:lstStyle/>
          <a:p>
            <a:pPr marL="133350" indent="0">
              <a:buNone/>
            </a:pPr>
            <a:r>
              <a:rPr lang="en-IN" dirty="0">
                <a:solidFill>
                  <a:srgbClr val="505050"/>
                </a:solidFill>
                <a:latin typeface="OpenSans"/>
                <a:hlinkClick r:id="rId2"/>
              </a:rPr>
              <a:t>https://companydomain.pipedrive.com/api/v1/lead</a:t>
            </a:r>
            <a:endParaRPr lang="en-IN" dirty="0">
              <a:solidFill>
                <a:srgbClr val="505050"/>
              </a:solidFill>
              <a:latin typeface="OpenSans"/>
            </a:endParaRPr>
          </a:p>
          <a:p>
            <a:pPr marL="133350" indent="0">
              <a:buNone/>
            </a:pPr>
            <a:endParaRPr lang="en-IN" b="0" i="0" dirty="0">
              <a:solidFill>
                <a:srgbClr val="505050"/>
              </a:solidFill>
              <a:effectLst/>
              <a:latin typeface="OpenSans"/>
            </a:endParaRPr>
          </a:p>
          <a:p>
            <a:pPr marL="133350" indent="0">
              <a:buNone/>
            </a:pPr>
            <a:endParaRPr lang="en-IN" dirty="0"/>
          </a:p>
        </p:txBody>
      </p:sp>
      <p:sp>
        <p:nvSpPr>
          <p:cNvPr id="4" name="Slide Number Placeholder 3">
            <a:extLst>
              <a:ext uri="{FF2B5EF4-FFF2-40B4-BE49-F238E27FC236}">
                <a16:creationId xmlns:a16="http://schemas.microsoft.com/office/drawing/2014/main" id="{21A848FA-074B-4446-B98E-12125CDCEF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182</a:t>
            </a:fld>
            <a:endParaRPr lang="en-GB"/>
          </a:p>
        </p:txBody>
      </p:sp>
      <p:pic>
        <p:nvPicPr>
          <p:cNvPr id="7" name="Picture 6">
            <a:extLst>
              <a:ext uri="{FF2B5EF4-FFF2-40B4-BE49-F238E27FC236}">
                <a16:creationId xmlns:a16="http://schemas.microsoft.com/office/drawing/2014/main" id="{EC439E58-D183-476C-9F88-AE9D081EB092}"/>
              </a:ext>
            </a:extLst>
          </p:cNvPr>
          <p:cNvPicPr>
            <a:picLocks noChangeAspect="1"/>
          </p:cNvPicPr>
          <p:nvPr/>
        </p:nvPicPr>
        <p:blipFill>
          <a:blip r:embed="rId3"/>
          <a:stretch>
            <a:fillRect/>
          </a:stretch>
        </p:blipFill>
        <p:spPr>
          <a:xfrm>
            <a:off x="311700" y="1209516"/>
            <a:ext cx="7485321" cy="3572898"/>
          </a:xfrm>
          <a:prstGeom prst="rect">
            <a:avLst/>
          </a:prstGeom>
        </p:spPr>
      </p:pic>
    </p:spTree>
    <p:extLst>
      <p:ext uri="{BB962C8B-B14F-4D97-AF65-F5344CB8AC3E}">
        <p14:creationId xmlns:p14="http://schemas.microsoft.com/office/powerpoint/2010/main" val="2658651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1A6D-4CA1-4A5B-8A26-C9B0027074C8}"/>
              </a:ext>
            </a:extLst>
          </p:cNvPr>
          <p:cNvSpPr>
            <a:spLocks noGrp="1"/>
          </p:cNvSpPr>
          <p:nvPr>
            <p:ph type="title"/>
          </p:nvPr>
        </p:nvSpPr>
        <p:spPr/>
        <p:txBody>
          <a:bodyPr/>
          <a:lstStyle/>
          <a:p>
            <a:r>
              <a:rPr lang="en-US" dirty="0"/>
              <a:t>Before we go ahead</a:t>
            </a:r>
            <a:endParaRPr lang="en-IN" dirty="0"/>
          </a:p>
        </p:txBody>
      </p:sp>
      <p:sp>
        <p:nvSpPr>
          <p:cNvPr id="3" name="Text Placeholder 2">
            <a:extLst>
              <a:ext uri="{FF2B5EF4-FFF2-40B4-BE49-F238E27FC236}">
                <a16:creationId xmlns:a16="http://schemas.microsoft.com/office/drawing/2014/main" id="{2A518C07-E457-405C-8DB1-C05239665880}"/>
              </a:ext>
            </a:extLst>
          </p:cNvPr>
          <p:cNvSpPr>
            <a:spLocks noGrp="1"/>
          </p:cNvSpPr>
          <p:nvPr>
            <p:ph type="body" idx="1"/>
          </p:nvPr>
        </p:nvSpPr>
        <p:spPr/>
        <p:txBody>
          <a:bodyPr/>
          <a:lstStyle/>
          <a:p>
            <a:r>
              <a:rPr lang="en-US" dirty="0"/>
              <a:t>Enable Multi Currency if not enabled</a:t>
            </a:r>
          </a:p>
          <a:p>
            <a:r>
              <a:rPr lang="en-US" dirty="0"/>
              <a:t>Add all the currency that our Deal have in </a:t>
            </a:r>
            <a:r>
              <a:rPr lang="en-US" dirty="0" err="1"/>
              <a:t>PipeDrive</a:t>
            </a:r>
            <a:endParaRPr lang="en-IN" dirty="0"/>
          </a:p>
        </p:txBody>
      </p:sp>
      <p:sp>
        <p:nvSpPr>
          <p:cNvPr id="4" name="Slide Number Placeholder 3">
            <a:extLst>
              <a:ext uri="{FF2B5EF4-FFF2-40B4-BE49-F238E27FC236}">
                <a16:creationId xmlns:a16="http://schemas.microsoft.com/office/drawing/2014/main" id="{B759D57F-9EF5-4538-A3C1-0892FEE1C1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183</a:t>
            </a:fld>
            <a:endParaRPr lang="en-GB"/>
          </a:p>
        </p:txBody>
      </p:sp>
    </p:spTree>
    <p:extLst>
      <p:ext uri="{BB962C8B-B14F-4D97-AF65-F5344CB8AC3E}">
        <p14:creationId xmlns:p14="http://schemas.microsoft.com/office/powerpoint/2010/main" val="38891633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DE10-4EC1-4AE0-BDEE-B3BE991795BF}"/>
              </a:ext>
            </a:extLst>
          </p:cNvPr>
          <p:cNvSpPr>
            <a:spLocks noGrp="1"/>
          </p:cNvSpPr>
          <p:nvPr>
            <p:ph type="title"/>
          </p:nvPr>
        </p:nvSpPr>
        <p:spPr>
          <a:xfrm>
            <a:off x="311700" y="246254"/>
            <a:ext cx="8520600" cy="572700"/>
          </a:xfrm>
        </p:spPr>
        <p:txBody>
          <a:bodyPr/>
          <a:lstStyle/>
          <a:p>
            <a:r>
              <a:rPr lang="en-US" dirty="0"/>
              <a:t>Final Project Assignment – </a:t>
            </a:r>
            <a:r>
              <a:rPr lang="en-US" dirty="0" err="1"/>
              <a:t>ActiveCampaign</a:t>
            </a:r>
            <a:r>
              <a:rPr lang="en-US" dirty="0"/>
              <a:t> Integration</a:t>
            </a:r>
            <a:endParaRPr lang="en-IN" dirty="0"/>
          </a:p>
        </p:txBody>
      </p:sp>
      <p:sp>
        <p:nvSpPr>
          <p:cNvPr id="3" name="Text Placeholder 2">
            <a:extLst>
              <a:ext uri="{FF2B5EF4-FFF2-40B4-BE49-F238E27FC236}">
                <a16:creationId xmlns:a16="http://schemas.microsoft.com/office/drawing/2014/main" id="{A02002CE-0C83-46F4-B81E-24446A9D3CCD}"/>
              </a:ext>
            </a:extLst>
          </p:cNvPr>
          <p:cNvSpPr>
            <a:spLocks noGrp="1"/>
          </p:cNvSpPr>
          <p:nvPr>
            <p:ph type="body" idx="1"/>
          </p:nvPr>
        </p:nvSpPr>
        <p:spPr>
          <a:xfrm>
            <a:off x="311700" y="1480846"/>
            <a:ext cx="8520600" cy="3416400"/>
          </a:xfrm>
        </p:spPr>
        <p:txBody>
          <a:bodyPr/>
          <a:lstStyle/>
          <a:p>
            <a:pPr>
              <a:buFont typeface="Wingdings" panose="05000000000000000000" pitchFamily="2" charset="2"/>
              <a:buChar char="v"/>
            </a:pPr>
            <a:r>
              <a:rPr lang="en-US" dirty="0"/>
              <a:t>Account</a:t>
            </a:r>
          </a:p>
          <a:p>
            <a:pPr>
              <a:buFont typeface="Wingdings" panose="05000000000000000000" pitchFamily="2" charset="2"/>
              <a:buChar char="v"/>
            </a:pPr>
            <a:r>
              <a:rPr lang="en-US" dirty="0"/>
              <a:t>Address</a:t>
            </a:r>
          </a:p>
          <a:p>
            <a:pPr>
              <a:buFont typeface="Wingdings" panose="05000000000000000000" pitchFamily="2" charset="2"/>
              <a:buChar char="v"/>
            </a:pPr>
            <a:r>
              <a:rPr lang="en-US" dirty="0"/>
              <a:t>Campaign</a:t>
            </a:r>
          </a:p>
          <a:p>
            <a:pPr>
              <a:buFont typeface="Wingdings" panose="05000000000000000000" pitchFamily="2" charset="2"/>
              <a:buChar char="v"/>
            </a:pPr>
            <a:r>
              <a:rPr lang="en-US" dirty="0"/>
              <a:t>Contact</a:t>
            </a:r>
          </a:p>
          <a:p>
            <a:pPr>
              <a:buFont typeface="Wingdings" panose="05000000000000000000" pitchFamily="2" charset="2"/>
              <a:buChar char="v"/>
            </a:pPr>
            <a:r>
              <a:rPr lang="en-US" dirty="0"/>
              <a:t>Account Contact Association</a:t>
            </a:r>
          </a:p>
          <a:p>
            <a:pPr>
              <a:buFont typeface="Wingdings" panose="05000000000000000000" pitchFamily="2" charset="2"/>
              <a:buChar char="v"/>
            </a:pPr>
            <a:r>
              <a:rPr lang="en-US" dirty="0"/>
              <a:t>Deals</a:t>
            </a:r>
          </a:p>
          <a:p>
            <a:pPr>
              <a:buFont typeface="Wingdings" panose="05000000000000000000" pitchFamily="2" charset="2"/>
              <a:buChar char="v"/>
            </a:pPr>
            <a:r>
              <a:rPr lang="en-US" dirty="0"/>
              <a:t>Task</a:t>
            </a:r>
            <a:endParaRPr lang="en-IN" dirty="0"/>
          </a:p>
        </p:txBody>
      </p:sp>
      <p:sp>
        <p:nvSpPr>
          <p:cNvPr id="4" name="Slide Number Placeholder 3">
            <a:extLst>
              <a:ext uri="{FF2B5EF4-FFF2-40B4-BE49-F238E27FC236}">
                <a16:creationId xmlns:a16="http://schemas.microsoft.com/office/drawing/2014/main" id="{1A20E1ED-EA1E-4E45-B356-2AE03E9D2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184</a:t>
            </a:fld>
            <a:endParaRPr lang="en-GB"/>
          </a:p>
        </p:txBody>
      </p:sp>
    </p:spTree>
    <p:extLst>
      <p:ext uri="{BB962C8B-B14F-4D97-AF65-F5344CB8AC3E}">
        <p14:creationId xmlns:p14="http://schemas.microsoft.com/office/powerpoint/2010/main" val="11300590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1E2B-4CCC-4B92-9555-568D18EF30D6}"/>
              </a:ext>
            </a:extLst>
          </p:cNvPr>
          <p:cNvSpPr>
            <a:spLocks noGrp="1"/>
          </p:cNvSpPr>
          <p:nvPr>
            <p:ph type="title"/>
          </p:nvPr>
        </p:nvSpPr>
        <p:spPr>
          <a:xfrm>
            <a:off x="311700" y="288275"/>
            <a:ext cx="8520600" cy="572700"/>
          </a:xfrm>
        </p:spPr>
        <p:txBody>
          <a:bodyPr/>
          <a:lstStyle/>
          <a:p>
            <a:r>
              <a:rPr lang="en-US" dirty="0"/>
              <a:t>This is not the end of the course</a:t>
            </a:r>
            <a:endParaRPr lang="en-IN" dirty="0"/>
          </a:p>
        </p:txBody>
      </p:sp>
      <p:sp>
        <p:nvSpPr>
          <p:cNvPr id="3" name="Text Placeholder 2">
            <a:extLst>
              <a:ext uri="{FF2B5EF4-FFF2-40B4-BE49-F238E27FC236}">
                <a16:creationId xmlns:a16="http://schemas.microsoft.com/office/drawing/2014/main" id="{FA6FA93A-76B7-41B6-9DC1-E0A2B1D11400}"/>
              </a:ext>
            </a:extLst>
          </p:cNvPr>
          <p:cNvSpPr>
            <a:spLocks noGrp="1"/>
          </p:cNvSpPr>
          <p:nvPr>
            <p:ph type="body" idx="1"/>
          </p:nvPr>
        </p:nvSpPr>
        <p:spPr/>
        <p:txBody>
          <a:bodyPr/>
          <a:lstStyle/>
          <a:p>
            <a:pPr marL="133350" indent="0">
              <a:buNone/>
            </a:pPr>
            <a:r>
              <a:rPr lang="en-US" dirty="0"/>
              <a:t>Yes. You have read it correctly it’s not the end of the course. Below is the list what you can expect in near future</a:t>
            </a:r>
          </a:p>
          <a:p>
            <a:pPr marL="133350" indent="0">
              <a:buNone/>
            </a:pPr>
            <a:endParaRPr lang="en-US" dirty="0"/>
          </a:p>
          <a:p>
            <a:pPr marL="476250" indent="-342900">
              <a:buFont typeface="+mj-lt"/>
              <a:buAutoNum type="arabicPeriod"/>
            </a:pPr>
            <a:r>
              <a:rPr lang="en-US" dirty="0"/>
              <a:t>Updates from Salesforce Releases</a:t>
            </a:r>
          </a:p>
          <a:p>
            <a:pPr marL="476250" indent="-342900">
              <a:buFont typeface="+mj-lt"/>
              <a:buAutoNum type="arabicPeriod"/>
            </a:pPr>
            <a:r>
              <a:rPr lang="en-US" dirty="0"/>
              <a:t>Tooling API</a:t>
            </a:r>
          </a:p>
          <a:p>
            <a:pPr marL="476250" indent="-342900">
              <a:buFont typeface="+mj-lt"/>
              <a:buAutoNum type="arabicPeriod"/>
            </a:pPr>
            <a:r>
              <a:rPr lang="en-US" dirty="0"/>
              <a:t>Integration Patters</a:t>
            </a:r>
          </a:p>
          <a:p>
            <a:pPr marL="476250" indent="-342900">
              <a:buFont typeface="+mj-lt"/>
              <a:buAutoNum type="arabicPeriod"/>
            </a:pPr>
            <a:r>
              <a:rPr lang="en-US" dirty="0"/>
              <a:t>New Course on Salesforce + MuleSoft Integration</a:t>
            </a:r>
            <a:endParaRPr lang="en-IN" dirty="0"/>
          </a:p>
        </p:txBody>
      </p:sp>
      <p:sp>
        <p:nvSpPr>
          <p:cNvPr id="4" name="Slide Number Placeholder 3">
            <a:extLst>
              <a:ext uri="{FF2B5EF4-FFF2-40B4-BE49-F238E27FC236}">
                <a16:creationId xmlns:a16="http://schemas.microsoft.com/office/drawing/2014/main" id="{00E7008E-AAB2-46B7-B02D-D5CD58A0D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185</a:t>
            </a:fld>
            <a:endParaRPr lang="en-GB"/>
          </a:p>
        </p:txBody>
      </p:sp>
      <p:pic>
        <p:nvPicPr>
          <p:cNvPr id="1026" name="Picture 2" descr="To Be Continued Snail Sticker for iOS &amp; Android | GIPHY">
            <a:extLst>
              <a:ext uri="{FF2B5EF4-FFF2-40B4-BE49-F238E27FC236}">
                <a16:creationId xmlns:a16="http://schemas.microsoft.com/office/drawing/2014/main" id="{BDB93090-B99F-4B4E-89E2-303400E494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03628" y="2448333"/>
            <a:ext cx="4040372" cy="197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0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B68B-9B5B-4036-99F8-018C63445E32}"/>
              </a:ext>
            </a:extLst>
          </p:cNvPr>
          <p:cNvSpPr>
            <a:spLocks noGrp="1"/>
          </p:cNvSpPr>
          <p:nvPr>
            <p:ph type="title"/>
          </p:nvPr>
        </p:nvSpPr>
        <p:spPr/>
        <p:txBody>
          <a:bodyPr/>
          <a:lstStyle/>
          <a:p>
            <a:r>
              <a:rPr lang="en-US" sz="2600" dirty="0"/>
              <a:t>Introduction to OAuth 2.0 Authorization Framework</a:t>
            </a:r>
            <a:endParaRPr lang="en-IN" sz="2600" dirty="0"/>
          </a:p>
        </p:txBody>
      </p:sp>
      <p:sp>
        <p:nvSpPr>
          <p:cNvPr id="3" name="Text Placeholder 2">
            <a:extLst>
              <a:ext uri="{FF2B5EF4-FFF2-40B4-BE49-F238E27FC236}">
                <a16:creationId xmlns:a16="http://schemas.microsoft.com/office/drawing/2014/main" id="{5AA9A707-E213-4DD9-9641-F688DC128D28}"/>
              </a:ext>
            </a:extLst>
          </p:cNvPr>
          <p:cNvSpPr>
            <a:spLocks noGrp="1"/>
          </p:cNvSpPr>
          <p:nvPr>
            <p:ph type="body" idx="1"/>
          </p:nvPr>
        </p:nvSpPr>
        <p:spPr/>
        <p:txBody>
          <a:bodyPr/>
          <a:lstStyle/>
          <a:p>
            <a:pPr marL="133350" indent="0">
              <a:buNone/>
            </a:pPr>
            <a:r>
              <a:rPr lang="en-US" dirty="0"/>
              <a:t>The </a:t>
            </a:r>
            <a:r>
              <a:rPr lang="en-US" b="1" dirty="0"/>
              <a:t>OAuth 2.0</a:t>
            </a:r>
            <a:r>
              <a:rPr lang="en-US" dirty="0"/>
              <a:t> authorization framework is a protocol that allows a user to grant a third-party web site or application access to the user's protected resources, without necessarily revealing their long-term credentials or even their identity. </a:t>
            </a:r>
          </a:p>
          <a:p>
            <a:pPr marL="133350" indent="0">
              <a:buNone/>
            </a:pPr>
            <a:endParaRPr lang="en-US" dirty="0"/>
          </a:p>
          <a:p>
            <a:pPr marL="133350" indent="0">
              <a:buNone/>
            </a:pPr>
            <a:r>
              <a:rPr lang="en-US" dirty="0"/>
              <a:t>OAuth introduces an authorization layer and separates the role of the client from that of the resource owner.</a:t>
            </a:r>
          </a:p>
          <a:p>
            <a:pPr marL="133350" indent="0">
              <a:buNone/>
            </a:pPr>
            <a:endParaRPr lang="en-US" dirty="0"/>
          </a:p>
          <a:p>
            <a:pPr marL="133350" indent="0">
              <a:buNone/>
            </a:pPr>
            <a:r>
              <a:rPr lang="en-US" dirty="0"/>
              <a:t>In OAuth, the client requests access to resources controlled by the resource owner and hosted by the resource server and is issued a different set of credentials than those of the resource owner</a:t>
            </a:r>
            <a:endParaRPr lang="en-IN" dirty="0"/>
          </a:p>
        </p:txBody>
      </p:sp>
      <p:sp>
        <p:nvSpPr>
          <p:cNvPr id="4" name="Slide Number Placeholder 3">
            <a:extLst>
              <a:ext uri="{FF2B5EF4-FFF2-40B4-BE49-F238E27FC236}">
                <a16:creationId xmlns:a16="http://schemas.microsoft.com/office/drawing/2014/main" id="{3E587172-C585-4664-95B8-949D0DC042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extLst>
      <p:ext uri="{BB962C8B-B14F-4D97-AF65-F5344CB8AC3E}">
        <p14:creationId xmlns:p14="http://schemas.microsoft.com/office/powerpoint/2010/main" val="115499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46254"/>
            <a:ext cx="8520600" cy="572700"/>
          </a:xfrm>
        </p:spPr>
        <p:txBody>
          <a:bodyPr/>
          <a:lstStyle/>
          <a:p>
            <a:r>
              <a:rPr lang="en-US" dirty="0"/>
              <a:t>Introduction to the course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1032885"/>
            <a:ext cx="8520600" cy="3416400"/>
          </a:xfrm>
        </p:spPr>
        <p:txBody>
          <a:bodyPr/>
          <a:lstStyle/>
          <a:p>
            <a:pPr marL="133350" indent="0">
              <a:buNone/>
            </a:pPr>
            <a:endParaRPr lang="en-US" dirty="0"/>
          </a:p>
          <a:p>
            <a:r>
              <a:rPr lang="en-US" dirty="0"/>
              <a:t>20+Sections</a:t>
            </a:r>
          </a:p>
          <a:p>
            <a:r>
              <a:rPr lang="en-US" dirty="0"/>
              <a:t>100+ Lectures</a:t>
            </a:r>
          </a:p>
          <a:p>
            <a:r>
              <a:rPr lang="en-US" dirty="0"/>
              <a:t>Apex Rest</a:t>
            </a:r>
          </a:p>
          <a:p>
            <a:r>
              <a:rPr lang="en-US" dirty="0"/>
              <a:t>Apex SOAP</a:t>
            </a:r>
          </a:p>
          <a:p>
            <a:r>
              <a:rPr lang="en-US" dirty="0"/>
              <a:t>Chatter API</a:t>
            </a:r>
          </a:p>
          <a:p>
            <a:r>
              <a:rPr lang="en-US" dirty="0"/>
              <a:t>Metadata API</a:t>
            </a:r>
          </a:p>
          <a:p>
            <a:r>
              <a:rPr lang="en-US" dirty="0"/>
              <a:t>Platform Event, CDC, Streaming API</a:t>
            </a:r>
          </a:p>
          <a:p>
            <a:r>
              <a:rPr lang="en-US" dirty="0"/>
              <a:t>Assignment for practical implementations</a:t>
            </a:r>
          </a:p>
          <a:p>
            <a:r>
              <a:rPr lang="en-US" dirty="0"/>
              <a:t>10+ API Integrations</a:t>
            </a:r>
          </a:p>
          <a:p>
            <a:r>
              <a:rPr lang="en-US" dirty="0"/>
              <a:t>Live implementations with demo</a:t>
            </a:r>
          </a:p>
          <a:p>
            <a:r>
              <a:rPr lang="en-US" dirty="0"/>
              <a:t>Live Project</a:t>
            </a:r>
          </a:p>
          <a:p>
            <a:r>
              <a:rPr lang="en-US" dirty="0" err="1"/>
              <a:t>etc</a:t>
            </a:r>
            <a:endParaRPr lang="en-US"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6" name="Picture 5">
            <a:extLst>
              <a:ext uri="{FF2B5EF4-FFF2-40B4-BE49-F238E27FC236}">
                <a16:creationId xmlns:a16="http://schemas.microsoft.com/office/drawing/2014/main" id="{508F3088-1F75-4478-B7FD-17615E99C6F4}"/>
              </a:ext>
            </a:extLst>
          </p:cNvPr>
          <p:cNvPicPr>
            <a:picLocks noChangeAspect="1"/>
          </p:cNvPicPr>
          <p:nvPr/>
        </p:nvPicPr>
        <p:blipFill>
          <a:blip r:embed="rId2"/>
          <a:stretch>
            <a:fillRect/>
          </a:stretch>
        </p:blipFill>
        <p:spPr>
          <a:xfrm>
            <a:off x="4572000" y="881373"/>
            <a:ext cx="4355412" cy="244991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84018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B68B-9B5B-4036-99F8-018C63445E32}"/>
              </a:ext>
            </a:extLst>
          </p:cNvPr>
          <p:cNvSpPr>
            <a:spLocks noGrp="1"/>
          </p:cNvSpPr>
          <p:nvPr>
            <p:ph type="title"/>
          </p:nvPr>
        </p:nvSpPr>
        <p:spPr>
          <a:xfrm>
            <a:off x="311700" y="288275"/>
            <a:ext cx="8520600" cy="572700"/>
          </a:xfrm>
        </p:spPr>
        <p:txBody>
          <a:bodyPr/>
          <a:lstStyle/>
          <a:p>
            <a:r>
              <a:rPr lang="en-US" dirty="0"/>
              <a:t>Role in oAuth2.0</a:t>
            </a:r>
            <a:endParaRPr lang="en-IN" dirty="0"/>
          </a:p>
        </p:txBody>
      </p:sp>
      <p:sp>
        <p:nvSpPr>
          <p:cNvPr id="3" name="Text Placeholder 2">
            <a:extLst>
              <a:ext uri="{FF2B5EF4-FFF2-40B4-BE49-F238E27FC236}">
                <a16:creationId xmlns:a16="http://schemas.microsoft.com/office/drawing/2014/main" id="{5AA9A707-E213-4DD9-9641-F688DC128D28}"/>
              </a:ext>
            </a:extLst>
          </p:cNvPr>
          <p:cNvSpPr>
            <a:spLocks noGrp="1"/>
          </p:cNvSpPr>
          <p:nvPr>
            <p:ph type="body" idx="1"/>
          </p:nvPr>
        </p:nvSpPr>
        <p:spPr>
          <a:xfrm>
            <a:off x="311700" y="860975"/>
            <a:ext cx="8520600" cy="3802242"/>
          </a:xfrm>
        </p:spPr>
        <p:txBody>
          <a:bodyPr/>
          <a:lstStyle/>
          <a:p>
            <a:pPr marL="133350" indent="0">
              <a:buNone/>
            </a:pPr>
            <a:r>
              <a:rPr lang="en-US" dirty="0"/>
              <a:t>An </a:t>
            </a:r>
            <a:r>
              <a:rPr lang="en-US" b="1" dirty="0"/>
              <a:t>OAuth 2.0 </a:t>
            </a:r>
            <a:r>
              <a:rPr lang="en-US" dirty="0"/>
              <a:t>flow has the following roles:</a:t>
            </a:r>
          </a:p>
          <a:p>
            <a:pPr marL="133350" indent="0">
              <a:buNone/>
            </a:pPr>
            <a:endParaRPr lang="en-US" dirty="0"/>
          </a:p>
          <a:p>
            <a:pPr marL="476250" indent="-342900">
              <a:buFont typeface="+mj-lt"/>
              <a:buAutoNum type="arabicPeriod"/>
            </a:pPr>
            <a:r>
              <a:rPr lang="en-US" b="1" dirty="0"/>
              <a:t>Resource Owner: </a:t>
            </a:r>
            <a:r>
              <a:rPr lang="en-US" dirty="0"/>
              <a:t>Entity that can grant access to a protected resource. Typically, this is the end-user.</a:t>
            </a:r>
          </a:p>
          <a:p>
            <a:pPr marL="476250" indent="-342900">
              <a:buFont typeface="+mj-lt"/>
              <a:buAutoNum type="arabicPeriod"/>
            </a:pPr>
            <a:r>
              <a:rPr lang="en-US" b="1" dirty="0"/>
              <a:t>Resource Server:  </a:t>
            </a:r>
            <a:r>
              <a:rPr lang="en-US" dirty="0"/>
              <a:t>Server hosting the protected resources. This is the API you want to access.</a:t>
            </a:r>
          </a:p>
          <a:p>
            <a:pPr marL="476250" indent="-342900">
              <a:buFont typeface="+mj-lt"/>
              <a:buAutoNum type="arabicPeriod"/>
            </a:pPr>
            <a:r>
              <a:rPr lang="en-US" b="1" dirty="0"/>
              <a:t>Client: </a:t>
            </a:r>
            <a:r>
              <a:rPr lang="en-US" dirty="0"/>
              <a:t>Application requesting access to a protected resource on behalf of the Resource Owner.</a:t>
            </a:r>
          </a:p>
          <a:p>
            <a:pPr marL="476250" indent="-342900">
              <a:buFont typeface="+mj-lt"/>
              <a:buAutoNum type="arabicPeriod"/>
            </a:pPr>
            <a:r>
              <a:rPr lang="en-US" b="1" dirty="0"/>
              <a:t>Authorization Server: </a:t>
            </a:r>
            <a:r>
              <a:rPr lang="en-US" dirty="0"/>
              <a:t>Server that authenticates the Resource Owner and issues access tokens after getting proper authorization.</a:t>
            </a:r>
          </a:p>
        </p:txBody>
      </p:sp>
      <p:sp>
        <p:nvSpPr>
          <p:cNvPr id="4" name="Slide Number Placeholder 3">
            <a:extLst>
              <a:ext uri="{FF2B5EF4-FFF2-40B4-BE49-F238E27FC236}">
                <a16:creationId xmlns:a16="http://schemas.microsoft.com/office/drawing/2014/main" id="{3E587172-C585-4664-95B8-949D0DC042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185202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AD50-B334-4E49-AFFB-4D047B8104F1}"/>
              </a:ext>
            </a:extLst>
          </p:cNvPr>
          <p:cNvSpPr>
            <a:spLocks noGrp="1"/>
          </p:cNvSpPr>
          <p:nvPr>
            <p:ph type="title"/>
          </p:nvPr>
        </p:nvSpPr>
        <p:spPr>
          <a:xfrm>
            <a:off x="311700" y="283483"/>
            <a:ext cx="8520600" cy="572700"/>
          </a:xfrm>
        </p:spPr>
        <p:txBody>
          <a:bodyPr/>
          <a:lstStyle/>
          <a:p>
            <a:r>
              <a:rPr lang="en-US" dirty="0"/>
              <a:t>Grant Types in </a:t>
            </a:r>
            <a:r>
              <a:rPr lang="en-US" dirty="0" err="1"/>
              <a:t>oAuth</a:t>
            </a:r>
            <a:r>
              <a:rPr lang="en-US" dirty="0"/>
              <a:t> 2.0</a:t>
            </a:r>
            <a:endParaRPr lang="en-IN" dirty="0"/>
          </a:p>
        </p:txBody>
      </p:sp>
      <p:sp>
        <p:nvSpPr>
          <p:cNvPr id="3" name="Text Placeholder 2">
            <a:extLst>
              <a:ext uri="{FF2B5EF4-FFF2-40B4-BE49-F238E27FC236}">
                <a16:creationId xmlns:a16="http://schemas.microsoft.com/office/drawing/2014/main" id="{C51D2D1B-6899-41DE-A042-09FDBCC5DA90}"/>
              </a:ext>
            </a:extLst>
          </p:cNvPr>
          <p:cNvSpPr>
            <a:spLocks noGrp="1"/>
          </p:cNvSpPr>
          <p:nvPr>
            <p:ph type="body" idx="1"/>
          </p:nvPr>
        </p:nvSpPr>
        <p:spPr>
          <a:xfrm>
            <a:off x="311700" y="1110096"/>
            <a:ext cx="8520600" cy="3749921"/>
          </a:xfrm>
        </p:spPr>
        <p:txBody>
          <a:bodyPr/>
          <a:lstStyle/>
          <a:p>
            <a:pPr marL="133350" indent="0">
              <a:buNone/>
            </a:pPr>
            <a:r>
              <a:rPr lang="en-US" dirty="0"/>
              <a:t>OAuth 2.0 defines four flows to get an access token. These flows are called grant types. Deciding which one is suited for your case depends mostly on your application type.</a:t>
            </a:r>
          </a:p>
          <a:p>
            <a:pPr marL="133350" indent="0">
              <a:buNone/>
            </a:pPr>
            <a:endParaRPr lang="en-US" dirty="0"/>
          </a:p>
          <a:p>
            <a:pPr marL="476250" indent="-342900">
              <a:buFont typeface="+mj-lt"/>
              <a:buAutoNum type="arabicPeriod"/>
            </a:pPr>
            <a:r>
              <a:rPr lang="en-US" b="1" dirty="0"/>
              <a:t>Authorization Code Flow: </a:t>
            </a:r>
            <a:r>
              <a:rPr lang="en-US" dirty="0"/>
              <a:t>used by Web Apps executing on a server. This is also used by mobile apps, using the Proof Key for Code Exchange (PKCE) technique.</a:t>
            </a:r>
          </a:p>
          <a:p>
            <a:pPr marL="476250" indent="-342900">
              <a:buFont typeface="+mj-lt"/>
              <a:buAutoNum type="arabicPeriod"/>
            </a:pPr>
            <a:r>
              <a:rPr lang="en-US" b="1" dirty="0"/>
              <a:t>Implicit Flow with Form Post: </a:t>
            </a:r>
            <a:r>
              <a:rPr lang="en-US" dirty="0"/>
              <a:t>used by JavaScript-centric apps (Single-Page Applications) executing on the user's browser.</a:t>
            </a:r>
          </a:p>
          <a:p>
            <a:pPr marL="476250" indent="-342900">
              <a:buFont typeface="+mj-lt"/>
              <a:buAutoNum type="arabicPeriod"/>
            </a:pPr>
            <a:r>
              <a:rPr lang="en-US" b="1" dirty="0"/>
              <a:t>Resource Owner Password Flow: </a:t>
            </a:r>
            <a:r>
              <a:rPr lang="en-US" dirty="0"/>
              <a:t>used by highly-trusted apps.</a:t>
            </a:r>
          </a:p>
          <a:p>
            <a:pPr marL="476250" indent="-342900">
              <a:buFont typeface="+mj-lt"/>
              <a:buAutoNum type="arabicPeriod"/>
            </a:pPr>
            <a:r>
              <a:rPr lang="en-US" b="1" dirty="0"/>
              <a:t>Client Credentials Flow: </a:t>
            </a:r>
            <a:r>
              <a:rPr lang="en-US" dirty="0"/>
              <a:t>used for machine-to-machine communication.</a:t>
            </a:r>
          </a:p>
        </p:txBody>
      </p:sp>
      <p:sp>
        <p:nvSpPr>
          <p:cNvPr id="4" name="Slide Number Placeholder 3">
            <a:extLst>
              <a:ext uri="{FF2B5EF4-FFF2-40B4-BE49-F238E27FC236}">
                <a16:creationId xmlns:a16="http://schemas.microsoft.com/office/drawing/2014/main" id="{447124E6-A8CE-42F4-9A36-64DC7B352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14952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623E-5CDD-49CD-A2E4-0178D58EC309}"/>
              </a:ext>
            </a:extLst>
          </p:cNvPr>
          <p:cNvSpPr>
            <a:spLocks noGrp="1"/>
          </p:cNvSpPr>
          <p:nvPr>
            <p:ph type="title"/>
          </p:nvPr>
        </p:nvSpPr>
        <p:spPr>
          <a:xfrm>
            <a:off x="311700" y="345788"/>
            <a:ext cx="8520600" cy="572700"/>
          </a:xfrm>
        </p:spPr>
        <p:txBody>
          <a:bodyPr/>
          <a:lstStyle/>
          <a:p>
            <a:r>
              <a:rPr lang="en-US" dirty="0"/>
              <a:t>Which OAuth 2.0 Flow Should I Use?</a:t>
            </a:r>
            <a:endParaRPr lang="en-IN" dirty="0"/>
          </a:p>
        </p:txBody>
      </p:sp>
      <p:sp>
        <p:nvSpPr>
          <p:cNvPr id="3" name="Text Placeholder 2">
            <a:extLst>
              <a:ext uri="{FF2B5EF4-FFF2-40B4-BE49-F238E27FC236}">
                <a16:creationId xmlns:a16="http://schemas.microsoft.com/office/drawing/2014/main" id="{9CA7FC67-D5AA-43E9-9AC2-B5A663BD9224}"/>
              </a:ext>
            </a:extLst>
          </p:cNvPr>
          <p:cNvSpPr>
            <a:spLocks noGrp="1"/>
          </p:cNvSpPr>
          <p:nvPr>
            <p:ph type="body" idx="1"/>
          </p:nvPr>
        </p:nvSpPr>
        <p:spPr/>
        <p:txBody>
          <a:bodyPr/>
          <a:lstStyle/>
          <a:p>
            <a:pPr marL="476250" indent="-342900">
              <a:buFont typeface="+mj-lt"/>
              <a:buAutoNum type="arabicPeriod"/>
            </a:pPr>
            <a:r>
              <a:rPr lang="en-US" dirty="0"/>
              <a:t>Is the Client the Resource Owner? – Client Credentials Flow</a:t>
            </a:r>
          </a:p>
          <a:p>
            <a:pPr marL="476250" indent="-342900">
              <a:buFont typeface="+mj-lt"/>
              <a:buAutoNum type="arabicPeriod"/>
            </a:pPr>
            <a:r>
              <a:rPr lang="en-US" dirty="0"/>
              <a:t>Is the Client a web app executing on the server? - Authorization Code Flow</a:t>
            </a:r>
          </a:p>
          <a:p>
            <a:pPr marL="476250" indent="-342900">
              <a:buFont typeface="+mj-lt"/>
              <a:buAutoNum type="arabicPeriod"/>
            </a:pPr>
            <a:r>
              <a:rPr lang="en-US" dirty="0"/>
              <a:t>Is the Client absolutely trusted with user credentials? - Resource Owner Password Flow</a:t>
            </a:r>
          </a:p>
          <a:p>
            <a:pPr marL="476250" indent="-342900">
              <a:buFont typeface="+mj-lt"/>
              <a:buAutoNum type="arabicPeriod"/>
            </a:pPr>
            <a:r>
              <a:rPr lang="en-US" dirty="0"/>
              <a:t>Is the Client a Single-Page App? - Authorization Code Flow with Proof Key for Code Exchange (PKCE) and the Implicit Flow with Form Post</a:t>
            </a:r>
          </a:p>
          <a:p>
            <a:pPr marL="476250" indent="-342900">
              <a:buFont typeface="+mj-lt"/>
              <a:buAutoNum type="arabicPeriod"/>
            </a:pPr>
            <a:r>
              <a:rPr lang="en-US" dirty="0"/>
              <a:t>Is the Client a Native/Mobile App? - Authorization Code Flow with Proof Key for Code Exchange (PKCE)</a:t>
            </a:r>
          </a:p>
        </p:txBody>
      </p:sp>
      <p:sp>
        <p:nvSpPr>
          <p:cNvPr id="4" name="Slide Number Placeholder 3">
            <a:extLst>
              <a:ext uri="{FF2B5EF4-FFF2-40B4-BE49-F238E27FC236}">
                <a16:creationId xmlns:a16="http://schemas.microsoft.com/office/drawing/2014/main" id="{2A4623FE-0FCA-4CFC-B7C1-59E14CB09B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extLst>
      <p:ext uri="{BB962C8B-B14F-4D97-AF65-F5344CB8AC3E}">
        <p14:creationId xmlns:p14="http://schemas.microsoft.com/office/powerpoint/2010/main" val="45952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228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Example</a:t>
            </a:r>
            <a:endParaRPr sz="2400" dirty="0"/>
          </a:p>
        </p:txBody>
      </p:sp>
      <p:pic>
        <p:nvPicPr>
          <p:cNvPr id="101" name="Google Shape;101;p19"/>
          <p:cNvPicPr preferRelativeResize="0"/>
          <p:nvPr/>
        </p:nvPicPr>
        <p:blipFill>
          <a:blip r:embed="rId3">
            <a:alphaModFix/>
          </a:blip>
          <a:stretch>
            <a:fillRect/>
          </a:stretch>
        </p:blipFill>
        <p:spPr>
          <a:xfrm>
            <a:off x="4213877" y="1400556"/>
            <a:ext cx="946040" cy="471637"/>
          </a:xfrm>
          <a:prstGeom prst="rect">
            <a:avLst/>
          </a:prstGeom>
          <a:noFill/>
          <a:ln>
            <a:noFill/>
          </a:ln>
        </p:spPr>
      </p:pic>
      <p:grpSp>
        <p:nvGrpSpPr>
          <p:cNvPr id="102" name="Google Shape;102;p19"/>
          <p:cNvGrpSpPr/>
          <p:nvPr/>
        </p:nvGrpSpPr>
        <p:grpSpPr>
          <a:xfrm>
            <a:off x="531674" y="1636375"/>
            <a:ext cx="2778224" cy="2905425"/>
            <a:chOff x="531674" y="1636375"/>
            <a:chExt cx="2778224" cy="2905425"/>
          </a:xfrm>
        </p:grpSpPr>
        <p:pic>
          <p:nvPicPr>
            <p:cNvPr id="103" name="Google Shape;103;p19"/>
            <p:cNvPicPr preferRelativeResize="0"/>
            <p:nvPr/>
          </p:nvPicPr>
          <p:blipFill>
            <a:blip r:embed="rId4">
              <a:alphaModFix/>
            </a:blip>
            <a:stretch>
              <a:fillRect/>
            </a:stretch>
          </p:blipFill>
          <p:spPr>
            <a:xfrm>
              <a:off x="531674" y="1636375"/>
              <a:ext cx="2778224" cy="2510400"/>
            </a:xfrm>
            <a:prstGeom prst="rect">
              <a:avLst/>
            </a:prstGeom>
            <a:noFill/>
            <a:ln>
              <a:noFill/>
            </a:ln>
          </p:spPr>
        </p:pic>
        <p:sp>
          <p:nvSpPr>
            <p:cNvPr id="104" name="Google Shape;104;p19"/>
            <p:cNvSpPr txBox="1"/>
            <p:nvPr/>
          </p:nvSpPr>
          <p:spPr>
            <a:xfrm>
              <a:off x="1591688" y="4193800"/>
              <a:ext cx="658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User</a:t>
              </a:r>
              <a:endParaRPr/>
            </a:p>
          </p:txBody>
        </p:sp>
        <p:sp>
          <p:nvSpPr>
            <p:cNvPr id="105" name="Google Shape;105;p19"/>
            <p:cNvSpPr/>
            <p:nvPr/>
          </p:nvSpPr>
          <p:spPr>
            <a:xfrm>
              <a:off x="1523300" y="2294350"/>
              <a:ext cx="771000" cy="2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usern</a:t>
              </a:r>
              <a:endParaRPr/>
            </a:p>
          </p:txBody>
        </p:sp>
        <p:sp>
          <p:nvSpPr>
            <p:cNvPr id="106" name="Google Shape;106;p19"/>
            <p:cNvSpPr/>
            <p:nvPr/>
          </p:nvSpPr>
          <p:spPr>
            <a:xfrm>
              <a:off x="1535300" y="2804075"/>
              <a:ext cx="771000" cy="2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pass</a:t>
              </a:r>
              <a:endParaRPr/>
            </a:p>
          </p:txBody>
        </p:sp>
        <p:sp>
          <p:nvSpPr>
            <p:cNvPr id="107" name="Google Shape;107;p19"/>
            <p:cNvSpPr/>
            <p:nvPr/>
          </p:nvSpPr>
          <p:spPr>
            <a:xfrm>
              <a:off x="1532700" y="3441525"/>
              <a:ext cx="771000" cy="21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Login</a:t>
              </a:r>
              <a:endParaRPr/>
            </a:p>
          </p:txBody>
        </p:sp>
      </p:grpSp>
      <p:sp>
        <p:nvSpPr>
          <p:cNvPr id="108" name="Google Shape;108;p19"/>
          <p:cNvSpPr/>
          <p:nvPr/>
        </p:nvSpPr>
        <p:spPr>
          <a:xfrm rot="-2493975">
            <a:off x="2521339" y="2086860"/>
            <a:ext cx="1909009" cy="434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rot="2138161">
            <a:off x="5143462" y="1833603"/>
            <a:ext cx="1808339" cy="39495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9"/>
          <p:cNvPicPr preferRelativeResize="0"/>
          <p:nvPr/>
        </p:nvPicPr>
        <p:blipFill>
          <a:blip r:embed="rId5">
            <a:alphaModFix/>
          </a:blip>
          <a:stretch>
            <a:fillRect/>
          </a:stretch>
        </p:blipFill>
        <p:spPr>
          <a:xfrm>
            <a:off x="6063897" y="2718375"/>
            <a:ext cx="1567550" cy="1590274"/>
          </a:xfrm>
          <a:prstGeom prst="rect">
            <a:avLst/>
          </a:prstGeom>
          <a:noFill/>
          <a:ln>
            <a:noFill/>
          </a:ln>
        </p:spPr>
      </p:pic>
      <p:sp>
        <p:nvSpPr>
          <p:cNvPr id="111" name="Google Shape;1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Authentication and Authorization Flows</a:t>
            </a:r>
            <a:endParaRPr/>
          </a:p>
        </p:txBody>
      </p:sp>
      <p:sp>
        <p:nvSpPr>
          <p:cNvPr id="124" name="Google Shape;12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Authorization Code Flow</a:t>
            </a:r>
            <a:endParaRPr/>
          </a:p>
          <a:p>
            <a:pPr marL="457200" lvl="0" indent="-323850" algn="l" rtl="0">
              <a:spcBef>
                <a:spcPts val="0"/>
              </a:spcBef>
              <a:spcAft>
                <a:spcPts val="0"/>
              </a:spcAft>
              <a:buSzPts val="1500"/>
              <a:buAutoNum type="arabicPeriod"/>
            </a:pPr>
            <a:r>
              <a:rPr lang="en-GB"/>
              <a:t>Authorization Code Flow with Proof Key for Code Exchange (PKCE)</a:t>
            </a:r>
            <a:endParaRPr/>
          </a:p>
          <a:p>
            <a:pPr marL="457200" lvl="0" indent="-323850" algn="l" rtl="0">
              <a:spcBef>
                <a:spcPts val="0"/>
              </a:spcBef>
              <a:spcAft>
                <a:spcPts val="0"/>
              </a:spcAft>
              <a:buSzPts val="1500"/>
              <a:buAutoNum type="arabicPeriod"/>
            </a:pPr>
            <a:r>
              <a:rPr lang="en-GB"/>
              <a:t>Implicit Flow with Form Post</a:t>
            </a:r>
            <a:endParaRPr/>
          </a:p>
          <a:p>
            <a:pPr marL="457200" lvl="0" indent="-323850" algn="l" rtl="0">
              <a:spcBef>
                <a:spcPts val="0"/>
              </a:spcBef>
              <a:spcAft>
                <a:spcPts val="0"/>
              </a:spcAft>
              <a:buClr>
                <a:srgbClr val="FF0000"/>
              </a:buClr>
              <a:buSzPts val="1500"/>
              <a:buAutoNum type="arabicPeriod"/>
            </a:pPr>
            <a:r>
              <a:rPr lang="en-GB">
                <a:solidFill>
                  <a:srgbClr val="FF0000"/>
                </a:solidFill>
              </a:rPr>
              <a:t>Device Authorization Flow</a:t>
            </a:r>
            <a:endParaRPr>
              <a:solidFill>
                <a:srgbClr val="FF0000"/>
              </a:solidFill>
            </a:endParaRPr>
          </a:p>
          <a:p>
            <a:pPr marL="457200" lvl="0" indent="-323850" algn="l" rtl="0">
              <a:spcBef>
                <a:spcPts val="0"/>
              </a:spcBef>
              <a:spcAft>
                <a:spcPts val="0"/>
              </a:spcAft>
              <a:buSzPts val="1500"/>
              <a:buAutoNum type="arabicPeriod"/>
            </a:pPr>
            <a:r>
              <a:rPr lang="en-GB"/>
              <a:t>Resource Owner Password Flow</a:t>
            </a:r>
            <a:endParaRPr/>
          </a:p>
          <a:p>
            <a:pPr marL="457200" lvl="0" indent="-323850" algn="l" rtl="0">
              <a:spcBef>
                <a:spcPts val="0"/>
              </a:spcBef>
              <a:spcAft>
                <a:spcPts val="0"/>
              </a:spcAft>
              <a:buClr>
                <a:srgbClr val="FF0000"/>
              </a:buClr>
              <a:buSzPts val="1500"/>
              <a:buAutoNum type="arabicPeriod"/>
            </a:pPr>
            <a:r>
              <a:rPr lang="en-GB">
                <a:solidFill>
                  <a:srgbClr val="FF0000"/>
                </a:solidFill>
              </a:rPr>
              <a:t>Hybrid Flow</a:t>
            </a:r>
            <a:endParaRPr>
              <a:solidFill>
                <a:srgbClr val="FF0000"/>
              </a:solidFill>
            </a:endParaRPr>
          </a:p>
          <a:p>
            <a:pPr marL="457200" lvl="0" indent="-323850" algn="l" rtl="0">
              <a:spcBef>
                <a:spcPts val="0"/>
              </a:spcBef>
              <a:spcAft>
                <a:spcPts val="0"/>
              </a:spcAft>
              <a:buClr>
                <a:srgbClr val="FF0000"/>
              </a:buClr>
              <a:buSzPts val="1500"/>
              <a:buAutoNum type="arabicPeriod"/>
            </a:pPr>
            <a:r>
              <a:rPr lang="en-GB">
                <a:solidFill>
                  <a:srgbClr val="FF0000"/>
                </a:solidFill>
              </a:rPr>
              <a:t>Client Credentials Flow</a:t>
            </a:r>
            <a:endParaRPr>
              <a:solidFill>
                <a:srgbClr val="FF0000"/>
              </a:solidFill>
            </a:endParaRPr>
          </a:p>
          <a:p>
            <a:pPr marL="457200" lvl="0" indent="-323850" algn="l" rtl="0">
              <a:spcBef>
                <a:spcPts val="0"/>
              </a:spcBef>
              <a:spcAft>
                <a:spcPts val="0"/>
              </a:spcAft>
              <a:buSzPts val="1500"/>
              <a:buAutoNum type="arabicPeriod"/>
            </a:pPr>
            <a:r>
              <a:rPr lang="en-GB"/>
              <a:t>JWT Bearer Token Flow</a:t>
            </a:r>
            <a:endParaRPr/>
          </a:p>
        </p:txBody>
      </p:sp>
      <p:sp>
        <p:nvSpPr>
          <p:cNvPr id="125" name="Google Shape;12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OAuth 1.0 Flow</a:t>
            </a:r>
            <a:endParaRPr/>
          </a:p>
        </p:txBody>
      </p:sp>
      <p:sp>
        <p:nvSpPr>
          <p:cNvPr id="131" name="Google Shape;131;p22"/>
          <p:cNvSpPr txBox="1">
            <a:spLocks noGrp="1"/>
          </p:cNvSpPr>
          <p:nvPr>
            <p:ph type="body" idx="1"/>
          </p:nvPr>
        </p:nvSpPr>
        <p:spPr>
          <a:xfrm>
            <a:off x="311700" y="1017725"/>
            <a:ext cx="8520600" cy="36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The flow with the OAuth plugin is called the </a:t>
            </a:r>
            <a:r>
              <a:rPr lang="en-GB" b="1"/>
              <a:t>three-legged flow</a:t>
            </a:r>
            <a:r>
              <a:rPr lang="en-GB"/>
              <a:t>, the three primary steps involved:</a:t>
            </a:r>
            <a:endParaRPr/>
          </a:p>
          <a:p>
            <a:pPr marL="457200" lvl="0" indent="-323850" algn="l" rtl="0">
              <a:spcBef>
                <a:spcPts val="1600"/>
              </a:spcBef>
              <a:spcAft>
                <a:spcPts val="0"/>
              </a:spcAft>
              <a:buSzPts val="1500"/>
              <a:buAutoNum type="arabicPeriod"/>
            </a:pPr>
            <a:r>
              <a:rPr lang="en-GB" b="1"/>
              <a:t>Temporary Credentials Acquisition</a:t>
            </a:r>
            <a:r>
              <a:rPr lang="en-GB"/>
              <a:t>: The client gets a set of temporary credentials from the server.</a:t>
            </a:r>
            <a:endParaRPr/>
          </a:p>
          <a:p>
            <a:pPr marL="457200" lvl="0" indent="-323850" algn="l" rtl="0">
              <a:spcBef>
                <a:spcPts val="0"/>
              </a:spcBef>
              <a:spcAft>
                <a:spcPts val="0"/>
              </a:spcAft>
              <a:buSzPts val="1500"/>
              <a:buAutoNum type="arabicPeriod"/>
            </a:pPr>
            <a:r>
              <a:rPr lang="en-GB" b="1"/>
              <a:t>Authorization</a:t>
            </a:r>
            <a:r>
              <a:rPr lang="en-GB"/>
              <a:t>: The user "</a:t>
            </a:r>
            <a:r>
              <a:rPr lang="en-GB" b="1"/>
              <a:t>authorizes</a:t>
            </a:r>
            <a:r>
              <a:rPr lang="en-GB"/>
              <a:t>" the request token to access their account.</a:t>
            </a:r>
            <a:endParaRPr/>
          </a:p>
          <a:p>
            <a:pPr marL="457200" lvl="0" indent="-323850" algn="l" rtl="0">
              <a:spcBef>
                <a:spcPts val="0"/>
              </a:spcBef>
              <a:spcAft>
                <a:spcPts val="0"/>
              </a:spcAft>
              <a:buSzPts val="1500"/>
              <a:buAutoNum type="arabicPeriod"/>
            </a:pPr>
            <a:r>
              <a:rPr lang="en-GB" b="1"/>
              <a:t>Token Exchange:</a:t>
            </a:r>
            <a:r>
              <a:rPr lang="en-GB"/>
              <a:t> The client exchanges the short-lived temporary credentials for a long-lived token.</a:t>
            </a:r>
            <a:endParaRPr/>
          </a:p>
        </p:txBody>
      </p:sp>
      <p:sp>
        <p:nvSpPr>
          <p:cNvPr id="132" name="Google Shape;13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4385-E0A6-4693-B36E-19EADE259787}"/>
              </a:ext>
            </a:extLst>
          </p:cNvPr>
          <p:cNvSpPr>
            <a:spLocks noGrp="1"/>
          </p:cNvSpPr>
          <p:nvPr>
            <p:ph type="title"/>
          </p:nvPr>
        </p:nvSpPr>
        <p:spPr>
          <a:xfrm>
            <a:off x="311700" y="288275"/>
            <a:ext cx="8520600" cy="572700"/>
          </a:xfrm>
        </p:spPr>
        <p:txBody>
          <a:bodyPr/>
          <a:lstStyle/>
          <a:p>
            <a:r>
              <a:rPr lang="en-US" dirty="0"/>
              <a:t>OAuth 2.0 in Action</a:t>
            </a:r>
            <a:endParaRPr lang="en-IN" dirty="0"/>
          </a:p>
        </p:txBody>
      </p:sp>
      <p:sp>
        <p:nvSpPr>
          <p:cNvPr id="3" name="Text Placeholder 2">
            <a:extLst>
              <a:ext uri="{FF2B5EF4-FFF2-40B4-BE49-F238E27FC236}">
                <a16:creationId xmlns:a16="http://schemas.microsoft.com/office/drawing/2014/main" id="{F010762F-ACC6-4D2C-88AB-5F4B0716BC81}"/>
              </a:ext>
            </a:extLst>
          </p:cNvPr>
          <p:cNvSpPr>
            <a:spLocks noGrp="1"/>
          </p:cNvSpPr>
          <p:nvPr>
            <p:ph type="body" idx="1"/>
          </p:nvPr>
        </p:nvSpPr>
        <p:spPr/>
        <p:txBody>
          <a:bodyPr/>
          <a:lstStyle/>
          <a:p>
            <a:pPr marL="133350" indent="0">
              <a:buNone/>
            </a:pPr>
            <a:r>
              <a:rPr lang="en-US" b="1" dirty="0"/>
              <a:t>Step 1 – Get Authorization Code</a:t>
            </a:r>
          </a:p>
          <a:p>
            <a:pPr marL="133350" indent="0">
              <a:buNone/>
            </a:pPr>
            <a:endParaRPr lang="en-US" dirty="0"/>
          </a:p>
          <a:p>
            <a:pPr marL="133350" indent="0">
              <a:buNone/>
            </a:pPr>
            <a:r>
              <a:rPr lang="en-US" dirty="0"/>
              <a:t>Parameters</a:t>
            </a:r>
          </a:p>
          <a:p>
            <a:pPr marL="133350" indent="0">
              <a:buNone/>
            </a:pPr>
            <a:endParaRPr lang="en-US" dirty="0"/>
          </a:p>
          <a:p>
            <a:pPr marL="476250" indent="-342900">
              <a:buFont typeface="+mj-lt"/>
              <a:buAutoNum type="arabicPeriod"/>
            </a:pPr>
            <a:r>
              <a:rPr lang="en-US" dirty="0"/>
              <a:t>Authorization endpoint</a:t>
            </a:r>
          </a:p>
          <a:p>
            <a:pPr marL="476250" indent="-342900">
              <a:buFont typeface="+mj-lt"/>
              <a:buAutoNum type="arabicPeriod"/>
            </a:pPr>
            <a:r>
              <a:rPr lang="en-US" dirty="0" err="1"/>
              <a:t>Response_type</a:t>
            </a:r>
            <a:r>
              <a:rPr lang="en-US" dirty="0"/>
              <a:t> – </a:t>
            </a:r>
            <a:r>
              <a:rPr lang="en-US" dirty="0">
                <a:highlight>
                  <a:srgbClr val="FFFF00"/>
                </a:highlight>
              </a:rPr>
              <a:t>code</a:t>
            </a:r>
            <a:r>
              <a:rPr lang="en-US" dirty="0"/>
              <a:t> for Auth Code flow and </a:t>
            </a:r>
            <a:r>
              <a:rPr lang="en-US" dirty="0">
                <a:highlight>
                  <a:srgbClr val="FFFF00"/>
                </a:highlight>
              </a:rPr>
              <a:t>token</a:t>
            </a:r>
            <a:r>
              <a:rPr lang="en-US" dirty="0"/>
              <a:t> for implicit flow</a:t>
            </a:r>
          </a:p>
          <a:p>
            <a:pPr marL="476250" indent="-342900">
              <a:buFont typeface="+mj-lt"/>
              <a:buAutoNum type="arabicPeriod"/>
            </a:pPr>
            <a:r>
              <a:rPr lang="en-US" dirty="0"/>
              <a:t>State</a:t>
            </a:r>
          </a:p>
          <a:p>
            <a:pPr marL="476250" indent="-342900">
              <a:buFont typeface="+mj-lt"/>
              <a:buAutoNum type="arabicPeriod"/>
            </a:pPr>
            <a:r>
              <a:rPr lang="en-US" dirty="0" err="1"/>
              <a:t>Reqirect</a:t>
            </a:r>
            <a:r>
              <a:rPr lang="en-US" dirty="0"/>
              <a:t> </a:t>
            </a:r>
            <a:r>
              <a:rPr lang="en-US" dirty="0" err="1"/>
              <a:t>uri</a:t>
            </a:r>
            <a:endParaRPr lang="en-US" dirty="0"/>
          </a:p>
          <a:p>
            <a:pPr marL="476250" indent="-342900">
              <a:buFont typeface="+mj-lt"/>
              <a:buAutoNum type="arabicPeriod"/>
            </a:pPr>
            <a:r>
              <a:rPr lang="en-US" dirty="0"/>
              <a:t>Scope</a:t>
            </a:r>
          </a:p>
          <a:p>
            <a:pPr marL="476250" indent="-342900">
              <a:buFont typeface="+mj-lt"/>
              <a:buAutoNum type="arabicPeriod"/>
            </a:pPr>
            <a:r>
              <a:rPr lang="en-US" dirty="0" err="1"/>
              <a:t>Client_id</a:t>
            </a:r>
            <a:endParaRPr lang="en-US" dirty="0"/>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433D07B2-D1A1-45BC-908A-8EB0F13C8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1584586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4385-E0A6-4693-B36E-19EADE259787}"/>
              </a:ext>
            </a:extLst>
          </p:cNvPr>
          <p:cNvSpPr>
            <a:spLocks noGrp="1"/>
          </p:cNvSpPr>
          <p:nvPr>
            <p:ph type="title"/>
          </p:nvPr>
        </p:nvSpPr>
        <p:spPr>
          <a:xfrm>
            <a:off x="311700" y="288275"/>
            <a:ext cx="8520600" cy="572700"/>
          </a:xfrm>
        </p:spPr>
        <p:txBody>
          <a:bodyPr/>
          <a:lstStyle/>
          <a:p>
            <a:r>
              <a:rPr lang="en-US" dirty="0"/>
              <a:t>OAuth 2.0 in Action</a:t>
            </a:r>
            <a:endParaRPr lang="en-IN" dirty="0"/>
          </a:p>
        </p:txBody>
      </p:sp>
      <p:sp>
        <p:nvSpPr>
          <p:cNvPr id="3" name="Text Placeholder 2">
            <a:extLst>
              <a:ext uri="{FF2B5EF4-FFF2-40B4-BE49-F238E27FC236}">
                <a16:creationId xmlns:a16="http://schemas.microsoft.com/office/drawing/2014/main" id="{F010762F-ACC6-4D2C-88AB-5F4B0716BC81}"/>
              </a:ext>
            </a:extLst>
          </p:cNvPr>
          <p:cNvSpPr>
            <a:spLocks noGrp="1"/>
          </p:cNvSpPr>
          <p:nvPr>
            <p:ph type="body" idx="1"/>
          </p:nvPr>
        </p:nvSpPr>
        <p:spPr/>
        <p:txBody>
          <a:bodyPr/>
          <a:lstStyle/>
          <a:p>
            <a:pPr marL="133350" indent="0">
              <a:buNone/>
            </a:pPr>
            <a:r>
              <a:rPr lang="en-US" b="1" dirty="0"/>
              <a:t>Step 2 – Get Access Token</a:t>
            </a:r>
          </a:p>
          <a:p>
            <a:pPr marL="133350" indent="0">
              <a:buNone/>
            </a:pPr>
            <a:endParaRPr lang="en-US" dirty="0"/>
          </a:p>
          <a:p>
            <a:pPr marL="133350" indent="0">
              <a:buNone/>
            </a:pPr>
            <a:r>
              <a:rPr lang="en-US" b="1" dirty="0"/>
              <a:t>Header – </a:t>
            </a:r>
            <a:r>
              <a:rPr lang="en-US" dirty="0"/>
              <a:t>Content-Type      application/x-www-form-</a:t>
            </a:r>
            <a:r>
              <a:rPr lang="en-US" dirty="0" err="1"/>
              <a:t>urlencoded</a:t>
            </a:r>
            <a:endParaRPr lang="en-US" dirty="0"/>
          </a:p>
          <a:p>
            <a:pPr marL="133350" indent="0">
              <a:buNone/>
            </a:pPr>
            <a:endParaRPr lang="en-US" dirty="0"/>
          </a:p>
          <a:p>
            <a:pPr marL="133350" indent="0">
              <a:buNone/>
            </a:pPr>
            <a:r>
              <a:rPr lang="en-US" b="1" dirty="0"/>
              <a:t>Parameters</a:t>
            </a:r>
          </a:p>
          <a:p>
            <a:pPr marL="133350" indent="0">
              <a:buNone/>
            </a:pPr>
            <a:endParaRPr lang="en-US" dirty="0"/>
          </a:p>
          <a:p>
            <a:pPr marL="476250" indent="-342900">
              <a:buFont typeface="+mj-lt"/>
              <a:buAutoNum type="arabicPeriod"/>
            </a:pPr>
            <a:r>
              <a:rPr lang="en-US" dirty="0"/>
              <a:t>Token endpoint</a:t>
            </a:r>
          </a:p>
          <a:p>
            <a:pPr marL="476250" indent="-342900">
              <a:buFont typeface="+mj-lt"/>
              <a:buAutoNum type="arabicPeriod"/>
            </a:pPr>
            <a:r>
              <a:rPr lang="en-US" dirty="0"/>
              <a:t>Code – we have got from the first step</a:t>
            </a:r>
          </a:p>
          <a:p>
            <a:pPr marL="476250" indent="-342900">
              <a:buFont typeface="+mj-lt"/>
              <a:buAutoNum type="arabicPeriod"/>
            </a:pPr>
            <a:r>
              <a:rPr lang="en-US" dirty="0" err="1"/>
              <a:t>Client_id</a:t>
            </a:r>
            <a:endParaRPr lang="en-US" dirty="0"/>
          </a:p>
          <a:p>
            <a:pPr marL="476250" indent="-342900">
              <a:buFont typeface="+mj-lt"/>
              <a:buAutoNum type="arabicPeriod"/>
            </a:pPr>
            <a:r>
              <a:rPr lang="en-US" dirty="0" err="1"/>
              <a:t>Client_secret</a:t>
            </a:r>
            <a:endParaRPr lang="en-US" dirty="0"/>
          </a:p>
          <a:p>
            <a:pPr marL="476250" indent="-342900">
              <a:buFont typeface="+mj-lt"/>
              <a:buAutoNum type="arabicPeriod"/>
            </a:pPr>
            <a:r>
              <a:rPr lang="en-US" dirty="0" err="1"/>
              <a:t>Redirect_uri</a:t>
            </a:r>
            <a:endParaRPr lang="en-US" dirty="0"/>
          </a:p>
          <a:p>
            <a:pPr marL="476250" indent="-342900">
              <a:buFont typeface="+mj-lt"/>
              <a:buAutoNum type="arabicPeriod"/>
            </a:pPr>
            <a:r>
              <a:rPr lang="en-US" dirty="0" err="1"/>
              <a:t>Grant_type</a:t>
            </a:r>
            <a:r>
              <a:rPr lang="en-US" dirty="0"/>
              <a:t> = </a:t>
            </a:r>
            <a:r>
              <a:rPr lang="en-US" dirty="0" err="1"/>
              <a:t>authorization_code</a:t>
            </a:r>
            <a:endParaRPr lang="en-US" dirty="0"/>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433D07B2-D1A1-45BC-908A-8EB0F13C8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extLst>
      <p:ext uri="{BB962C8B-B14F-4D97-AF65-F5344CB8AC3E}">
        <p14:creationId xmlns:p14="http://schemas.microsoft.com/office/powerpoint/2010/main" val="2409290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CC39-F929-473E-9969-99DD83E56FF6}"/>
              </a:ext>
            </a:extLst>
          </p:cNvPr>
          <p:cNvSpPr>
            <a:spLocks noGrp="1"/>
          </p:cNvSpPr>
          <p:nvPr>
            <p:ph type="title"/>
          </p:nvPr>
        </p:nvSpPr>
        <p:spPr>
          <a:xfrm>
            <a:off x="311700" y="246254"/>
            <a:ext cx="8520600" cy="572700"/>
          </a:xfrm>
        </p:spPr>
        <p:txBody>
          <a:bodyPr/>
          <a:lstStyle/>
          <a:p>
            <a:r>
              <a:rPr lang="en-US" dirty="0"/>
              <a:t>Create Auth0 account</a:t>
            </a:r>
            <a:endParaRPr lang="en-IN" dirty="0"/>
          </a:p>
        </p:txBody>
      </p:sp>
      <p:sp>
        <p:nvSpPr>
          <p:cNvPr id="4" name="Slide Number Placeholder 3">
            <a:extLst>
              <a:ext uri="{FF2B5EF4-FFF2-40B4-BE49-F238E27FC236}">
                <a16:creationId xmlns:a16="http://schemas.microsoft.com/office/drawing/2014/main" id="{68E91B89-3D4C-4A3C-92E8-470730797A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pic>
        <p:nvPicPr>
          <p:cNvPr id="6" name="Picture 5">
            <a:extLst>
              <a:ext uri="{FF2B5EF4-FFF2-40B4-BE49-F238E27FC236}">
                <a16:creationId xmlns:a16="http://schemas.microsoft.com/office/drawing/2014/main" id="{EA3BCC3E-A58D-4985-B8AD-A0328611BC8A}"/>
              </a:ext>
            </a:extLst>
          </p:cNvPr>
          <p:cNvPicPr>
            <a:picLocks noChangeAspect="1"/>
          </p:cNvPicPr>
          <p:nvPr/>
        </p:nvPicPr>
        <p:blipFill>
          <a:blip r:embed="rId2"/>
          <a:stretch>
            <a:fillRect/>
          </a:stretch>
        </p:blipFill>
        <p:spPr>
          <a:xfrm>
            <a:off x="375683" y="1444697"/>
            <a:ext cx="4572000" cy="2120272"/>
          </a:xfrm>
          <a:prstGeom prst="rect">
            <a:avLst/>
          </a:prstGeom>
        </p:spPr>
      </p:pic>
      <p:pic>
        <p:nvPicPr>
          <p:cNvPr id="8" name="Picture 7">
            <a:extLst>
              <a:ext uri="{FF2B5EF4-FFF2-40B4-BE49-F238E27FC236}">
                <a16:creationId xmlns:a16="http://schemas.microsoft.com/office/drawing/2014/main" id="{B31E450E-9E4A-4B60-81FA-28CF577EA3E5}"/>
              </a:ext>
            </a:extLst>
          </p:cNvPr>
          <p:cNvPicPr>
            <a:picLocks noChangeAspect="1"/>
          </p:cNvPicPr>
          <p:nvPr/>
        </p:nvPicPr>
        <p:blipFill>
          <a:blip r:embed="rId3"/>
          <a:stretch>
            <a:fillRect/>
          </a:stretch>
        </p:blipFill>
        <p:spPr>
          <a:xfrm>
            <a:off x="4495424" y="1404268"/>
            <a:ext cx="4464279" cy="2673635"/>
          </a:xfrm>
          <a:prstGeom prst="rect">
            <a:avLst/>
          </a:prstGeom>
        </p:spPr>
      </p:pic>
    </p:spTree>
    <p:extLst>
      <p:ext uri="{BB962C8B-B14F-4D97-AF65-F5344CB8AC3E}">
        <p14:creationId xmlns:p14="http://schemas.microsoft.com/office/powerpoint/2010/main" val="396681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Authorization Code Flow )</a:t>
            </a:r>
            <a:endParaRPr dirty="0"/>
          </a:p>
        </p:txBody>
      </p:sp>
      <p:sp>
        <p:nvSpPr>
          <p:cNvPr id="138" name="Google Shape;138;p23"/>
          <p:cNvSpPr/>
          <p:nvPr/>
        </p:nvSpPr>
        <p:spPr>
          <a:xfrm>
            <a:off x="357325"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User</a:t>
            </a:r>
            <a:endParaRPr/>
          </a:p>
        </p:txBody>
      </p:sp>
      <p:sp>
        <p:nvSpPr>
          <p:cNvPr id="139" name="Google Shape;139;p23"/>
          <p:cNvSpPr/>
          <p:nvPr/>
        </p:nvSpPr>
        <p:spPr>
          <a:xfrm>
            <a:off x="2710050"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Web App</a:t>
            </a:r>
            <a:endParaRPr/>
          </a:p>
        </p:txBody>
      </p:sp>
      <p:sp>
        <p:nvSpPr>
          <p:cNvPr id="140" name="Google Shape;140;p23"/>
          <p:cNvSpPr/>
          <p:nvPr/>
        </p:nvSpPr>
        <p:spPr>
          <a:xfrm>
            <a:off x="4874700" y="836875"/>
            <a:ext cx="14403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Auth Server</a:t>
            </a:r>
            <a:endParaRPr/>
          </a:p>
        </p:txBody>
      </p:sp>
      <p:sp>
        <p:nvSpPr>
          <p:cNvPr id="141" name="Google Shape;141;p23"/>
          <p:cNvSpPr/>
          <p:nvPr/>
        </p:nvSpPr>
        <p:spPr>
          <a:xfrm>
            <a:off x="7024125" y="836875"/>
            <a:ext cx="15891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Resource Server</a:t>
            </a:r>
            <a:endParaRPr/>
          </a:p>
        </p:txBody>
      </p:sp>
      <p:cxnSp>
        <p:nvCxnSpPr>
          <p:cNvPr id="142" name="Google Shape;142;p23"/>
          <p:cNvCxnSpPr>
            <a:stCxn id="138" idx="2"/>
          </p:cNvCxnSpPr>
          <p:nvPr/>
        </p:nvCxnSpPr>
        <p:spPr>
          <a:xfrm>
            <a:off x="935575"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3"/>
          <p:cNvCxnSpPr/>
          <p:nvPr/>
        </p:nvCxnSpPr>
        <p:spPr>
          <a:xfrm>
            <a:off x="3335325" y="1147075"/>
            <a:ext cx="21600" cy="3864900"/>
          </a:xfrm>
          <a:prstGeom prst="straightConnector1">
            <a:avLst/>
          </a:prstGeom>
          <a:noFill/>
          <a:ln w="9525" cap="flat" cmpd="sng">
            <a:solidFill>
              <a:schemeClr val="dk2"/>
            </a:solidFill>
            <a:prstDash val="solid"/>
            <a:round/>
            <a:headEnd type="none" w="med" len="med"/>
            <a:tailEnd type="triangle" w="med" len="med"/>
          </a:ln>
        </p:spPr>
      </p:cxnSp>
      <p:cxnSp>
        <p:nvCxnSpPr>
          <p:cNvPr id="144" name="Google Shape;144;p23"/>
          <p:cNvCxnSpPr/>
          <p:nvPr/>
        </p:nvCxnSpPr>
        <p:spPr>
          <a:xfrm>
            <a:off x="5549350" y="1147075"/>
            <a:ext cx="17400" cy="3883500"/>
          </a:xfrm>
          <a:prstGeom prst="straightConnector1">
            <a:avLst/>
          </a:prstGeom>
          <a:noFill/>
          <a:ln w="9525" cap="flat" cmpd="sng">
            <a:solidFill>
              <a:schemeClr val="dk2"/>
            </a:solidFill>
            <a:prstDash val="solid"/>
            <a:round/>
            <a:headEnd type="none" w="med" len="med"/>
            <a:tailEnd type="triangle" w="med" len="med"/>
          </a:ln>
        </p:spPr>
      </p:cxnSp>
      <p:cxnSp>
        <p:nvCxnSpPr>
          <p:cNvPr id="145" name="Google Shape;145;p23"/>
          <p:cNvCxnSpPr/>
          <p:nvPr/>
        </p:nvCxnSpPr>
        <p:spPr>
          <a:xfrm>
            <a:off x="7817450"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rot="10800000" flipH="1">
            <a:off x="977925" y="1438775"/>
            <a:ext cx="2303700" cy="93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3"/>
          <p:cNvCxnSpPr/>
          <p:nvPr/>
        </p:nvCxnSpPr>
        <p:spPr>
          <a:xfrm rot="10800000" flipH="1">
            <a:off x="3375725" y="1701975"/>
            <a:ext cx="2181300" cy="282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p:nvPr/>
        </p:nvSpPr>
        <p:spPr>
          <a:xfrm>
            <a:off x="1567750" y="12036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49" name="Google Shape;149;p23"/>
          <p:cNvSpPr txBox="1"/>
          <p:nvPr/>
        </p:nvSpPr>
        <p:spPr>
          <a:xfrm>
            <a:off x="3375725" y="144807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Authorize code req to authorize</a:t>
            </a:r>
            <a:endParaRPr sz="1100"/>
          </a:p>
        </p:txBody>
      </p:sp>
      <p:cxnSp>
        <p:nvCxnSpPr>
          <p:cNvPr id="150" name="Google Shape;150;p23"/>
          <p:cNvCxnSpPr/>
          <p:nvPr/>
        </p:nvCxnSpPr>
        <p:spPr>
          <a:xfrm flipH="1">
            <a:off x="1006025" y="2049875"/>
            <a:ext cx="4532400" cy="375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23"/>
          <p:cNvSpPr txBox="1"/>
          <p:nvPr/>
        </p:nvSpPr>
        <p:spPr>
          <a:xfrm>
            <a:off x="3371888" y="2040826"/>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err="1"/>
              <a:t>Req</a:t>
            </a:r>
            <a:r>
              <a:rPr lang="en-GB" sz="1100" dirty="0"/>
              <a:t> to Login authorization prompt</a:t>
            </a:r>
            <a:endParaRPr sz="1100" dirty="0"/>
          </a:p>
        </p:txBody>
      </p:sp>
      <p:cxnSp>
        <p:nvCxnSpPr>
          <p:cNvPr id="152" name="Google Shape;152;p23"/>
          <p:cNvCxnSpPr/>
          <p:nvPr/>
        </p:nvCxnSpPr>
        <p:spPr>
          <a:xfrm rot="10800000" flipH="1">
            <a:off x="968525" y="2595275"/>
            <a:ext cx="4588800" cy="282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3"/>
          <p:cNvSpPr txBox="1"/>
          <p:nvPr/>
        </p:nvSpPr>
        <p:spPr>
          <a:xfrm>
            <a:off x="977925" y="256242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Authorize and consent</a:t>
            </a:r>
            <a:endParaRPr sz="1100"/>
          </a:p>
        </p:txBody>
      </p:sp>
      <p:cxnSp>
        <p:nvCxnSpPr>
          <p:cNvPr id="154" name="Google Shape;154;p23"/>
          <p:cNvCxnSpPr/>
          <p:nvPr/>
        </p:nvCxnSpPr>
        <p:spPr>
          <a:xfrm flipH="1">
            <a:off x="3338225" y="2990200"/>
            <a:ext cx="2200200" cy="189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3"/>
          <p:cNvSpPr txBox="1"/>
          <p:nvPr/>
        </p:nvSpPr>
        <p:spPr>
          <a:xfrm>
            <a:off x="3575022" y="2683675"/>
            <a:ext cx="1743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Authorization code</a:t>
            </a:r>
            <a:endParaRPr sz="1100"/>
          </a:p>
        </p:txBody>
      </p:sp>
      <p:cxnSp>
        <p:nvCxnSpPr>
          <p:cNvPr id="156" name="Google Shape;156;p23"/>
          <p:cNvCxnSpPr/>
          <p:nvPr/>
        </p:nvCxnSpPr>
        <p:spPr>
          <a:xfrm rot="10800000" flipH="1">
            <a:off x="3394525" y="3317250"/>
            <a:ext cx="2153400" cy="189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3"/>
          <p:cNvSpPr txBox="1"/>
          <p:nvPr/>
        </p:nvSpPr>
        <p:spPr>
          <a:xfrm>
            <a:off x="3404775" y="327975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Code + client id + client secret</a:t>
            </a:r>
            <a:endParaRPr sz="1100"/>
          </a:p>
        </p:txBody>
      </p:sp>
      <p:sp>
        <p:nvSpPr>
          <p:cNvPr id="158" name="Google Shape;158;p23"/>
          <p:cNvSpPr txBox="1"/>
          <p:nvPr/>
        </p:nvSpPr>
        <p:spPr>
          <a:xfrm>
            <a:off x="5541825" y="3373650"/>
            <a:ext cx="6708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cxnSp>
        <p:nvCxnSpPr>
          <p:cNvPr id="159" name="Google Shape;159;p23"/>
          <p:cNvCxnSpPr/>
          <p:nvPr/>
        </p:nvCxnSpPr>
        <p:spPr>
          <a:xfrm flipH="1">
            <a:off x="3356925" y="3843925"/>
            <a:ext cx="2190900" cy="930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3"/>
          <p:cNvSpPr txBox="1"/>
          <p:nvPr/>
        </p:nvSpPr>
        <p:spPr>
          <a:xfrm>
            <a:off x="3474250" y="379670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Id token &amp; access token</a:t>
            </a:r>
            <a:endParaRPr sz="1100"/>
          </a:p>
        </p:txBody>
      </p:sp>
      <p:cxnSp>
        <p:nvCxnSpPr>
          <p:cNvPr id="161" name="Google Shape;161;p23"/>
          <p:cNvCxnSpPr/>
          <p:nvPr/>
        </p:nvCxnSpPr>
        <p:spPr>
          <a:xfrm rot="10800000" flipH="1">
            <a:off x="3366325" y="4201350"/>
            <a:ext cx="4476000" cy="375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3"/>
          <p:cNvSpPr txBox="1"/>
          <p:nvPr/>
        </p:nvSpPr>
        <p:spPr>
          <a:xfrm>
            <a:off x="3408538" y="4269125"/>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Req resources with token</a:t>
            </a:r>
            <a:endParaRPr sz="1100"/>
          </a:p>
        </p:txBody>
      </p:sp>
      <p:sp>
        <p:nvSpPr>
          <p:cNvPr id="163" name="Google Shape;163;p23"/>
          <p:cNvSpPr txBox="1"/>
          <p:nvPr/>
        </p:nvSpPr>
        <p:spPr>
          <a:xfrm>
            <a:off x="7859225" y="4192050"/>
            <a:ext cx="6708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cxnSp>
        <p:nvCxnSpPr>
          <p:cNvPr id="164" name="Google Shape;164;p23"/>
          <p:cNvCxnSpPr/>
          <p:nvPr/>
        </p:nvCxnSpPr>
        <p:spPr>
          <a:xfrm flipH="1">
            <a:off x="3356975" y="4531325"/>
            <a:ext cx="4466400" cy="657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650450" y="4552950"/>
            <a:ext cx="1082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Response</a:t>
            </a:r>
            <a:endParaRPr sz="1100"/>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46254"/>
            <a:ext cx="8520600" cy="572700"/>
          </a:xfrm>
        </p:spPr>
        <p:txBody>
          <a:bodyPr/>
          <a:lstStyle/>
          <a:p>
            <a:r>
              <a:rPr lang="en-US" dirty="0"/>
              <a:t>About Author</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133350" indent="0">
              <a:buNone/>
            </a:pPr>
            <a:r>
              <a:rPr lang="en-US" dirty="0"/>
              <a:t>Amit Singh ( Salesforce MVP )</a:t>
            </a:r>
          </a:p>
          <a:p>
            <a:pPr marL="133350" indent="0">
              <a:buNone/>
            </a:pPr>
            <a:endParaRPr lang="en-US" dirty="0"/>
          </a:p>
          <a:p>
            <a:r>
              <a:rPr lang="en-US" dirty="0"/>
              <a:t>Udemy Author 2+ Courses – 4.3* Udemy Rating</a:t>
            </a:r>
          </a:p>
          <a:p>
            <a:r>
              <a:rPr lang="en-US" dirty="0"/>
              <a:t>14X Salesforce Certified</a:t>
            </a:r>
          </a:p>
          <a:p>
            <a:r>
              <a:rPr lang="en-US" dirty="0"/>
              <a:t>Salesforce Architect ( 10+ Projects )</a:t>
            </a:r>
          </a:p>
          <a:p>
            <a:r>
              <a:rPr lang="en-US" dirty="0"/>
              <a:t>100+ Integrations completed</a:t>
            </a:r>
          </a:p>
          <a:p>
            <a:r>
              <a:rPr lang="en-US" dirty="0"/>
              <a:t>YouTuber @sfdc_panther</a:t>
            </a:r>
          </a:p>
          <a:p>
            <a:r>
              <a:rPr lang="en-US" dirty="0"/>
              <a:t>Salesforce &amp; MuleSoft Community Leaders</a:t>
            </a:r>
          </a:p>
          <a:p>
            <a:r>
              <a:rPr lang="en-US" dirty="0"/>
              <a:t>Co-Organizer @ApexHours</a:t>
            </a:r>
          </a:p>
          <a:p>
            <a:r>
              <a:rPr lang="en-US" dirty="0"/>
              <a:t>@cloudyamit</a:t>
            </a:r>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300455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19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Implicit Flow )</a:t>
            </a:r>
            <a:endParaRPr dirty="0"/>
          </a:p>
        </p:txBody>
      </p:sp>
      <p:sp>
        <p:nvSpPr>
          <p:cNvPr id="172" name="Google Shape;17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173" name="Google Shape;173;p24"/>
          <p:cNvSpPr/>
          <p:nvPr/>
        </p:nvSpPr>
        <p:spPr>
          <a:xfrm>
            <a:off x="55477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a:t>
            </a:r>
            <a:endParaRPr/>
          </a:p>
        </p:txBody>
      </p:sp>
      <p:sp>
        <p:nvSpPr>
          <p:cNvPr id="174" name="Google Shape;174;p24"/>
          <p:cNvSpPr/>
          <p:nvPr/>
        </p:nvSpPr>
        <p:spPr>
          <a:xfrm>
            <a:off x="7089950" y="865075"/>
            <a:ext cx="14688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 Server</a:t>
            </a:r>
            <a:endParaRPr/>
          </a:p>
        </p:txBody>
      </p:sp>
      <p:sp>
        <p:nvSpPr>
          <p:cNvPr id="175" name="Google Shape;175;p24"/>
          <p:cNvSpPr/>
          <p:nvPr/>
        </p:nvSpPr>
        <p:spPr>
          <a:xfrm>
            <a:off x="341722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Application</a:t>
            </a:r>
            <a:endParaRPr/>
          </a:p>
        </p:txBody>
      </p:sp>
      <p:cxnSp>
        <p:nvCxnSpPr>
          <p:cNvPr id="176" name="Google Shape;176;p24"/>
          <p:cNvCxnSpPr/>
          <p:nvPr/>
        </p:nvCxnSpPr>
        <p:spPr>
          <a:xfrm flipH="1">
            <a:off x="140117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4"/>
          <p:cNvCxnSpPr/>
          <p:nvPr/>
        </p:nvCxnSpPr>
        <p:spPr>
          <a:xfrm flipH="1">
            <a:off x="426352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4"/>
          <p:cNvCxnSpPr/>
          <p:nvPr/>
        </p:nvCxnSpPr>
        <p:spPr>
          <a:xfrm flipH="1">
            <a:off x="7819700" y="1213000"/>
            <a:ext cx="9300" cy="3732900"/>
          </a:xfrm>
          <a:prstGeom prst="straightConnector1">
            <a:avLst/>
          </a:prstGeom>
          <a:noFill/>
          <a:ln w="9525" cap="flat" cmpd="sng">
            <a:solidFill>
              <a:schemeClr val="dk2"/>
            </a:solidFill>
            <a:prstDash val="solid"/>
            <a:round/>
            <a:headEnd type="none" w="med" len="med"/>
            <a:tailEnd type="triangle" w="med" len="med"/>
          </a:ln>
        </p:spPr>
      </p:cxnSp>
      <p:sp>
        <p:nvSpPr>
          <p:cNvPr id="179" name="Google Shape;179;p24"/>
          <p:cNvSpPr txBox="1"/>
          <p:nvPr/>
        </p:nvSpPr>
        <p:spPr>
          <a:xfrm>
            <a:off x="1896850" y="12130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80" name="Google Shape;180;p24"/>
          <p:cNvSpPr txBox="1"/>
          <p:nvPr/>
        </p:nvSpPr>
        <p:spPr>
          <a:xfrm>
            <a:off x="4334225" y="184495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Credential request + response_type=token to authorize</a:t>
            </a:r>
            <a:endParaRPr sz="1000"/>
          </a:p>
        </p:txBody>
      </p:sp>
      <p:cxnSp>
        <p:nvCxnSpPr>
          <p:cNvPr id="181" name="Google Shape;181;p24"/>
          <p:cNvCxnSpPr/>
          <p:nvPr/>
        </p:nvCxnSpPr>
        <p:spPr>
          <a:xfrm rot="10800000" flipH="1">
            <a:off x="1438675" y="1589125"/>
            <a:ext cx="2830200" cy="282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4"/>
          <p:cNvCxnSpPr/>
          <p:nvPr/>
        </p:nvCxnSpPr>
        <p:spPr>
          <a:xfrm rot="10800000" flipH="1">
            <a:off x="4297225" y="2181625"/>
            <a:ext cx="3535500" cy="37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4"/>
          <p:cNvCxnSpPr/>
          <p:nvPr/>
        </p:nvCxnSpPr>
        <p:spPr>
          <a:xfrm flipH="1">
            <a:off x="1419875" y="2708100"/>
            <a:ext cx="6403500" cy="375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4"/>
          <p:cNvSpPr txBox="1"/>
          <p:nvPr/>
        </p:nvSpPr>
        <p:spPr>
          <a:xfrm>
            <a:off x="4346150" y="267990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Redirect to login authorize prompt</a:t>
            </a:r>
            <a:endParaRPr sz="1000"/>
          </a:p>
        </p:txBody>
      </p:sp>
      <p:cxnSp>
        <p:nvCxnSpPr>
          <p:cNvPr id="185" name="Google Shape;185;p24"/>
          <p:cNvCxnSpPr/>
          <p:nvPr/>
        </p:nvCxnSpPr>
        <p:spPr>
          <a:xfrm rot="10800000" flipH="1">
            <a:off x="1419875" y="3319400"/>
            <a:ext cx="6384600" cy="930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4"/>
          <p:cNvSpPr txBox="1"/>
          <p:nvPr/>
        </p:nvSpPr>
        <p:spPr>
          <a:xfrm>
            <a:off x="1419875" y="327710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Authenticate &amp; consent</a:t>
            </a:r>
            <a:endParaRPr sz="1000"/>
          </a:p>
        </p:txBody>
      </p:sp>
      <p:cxnSp>
        <p:nvCxnSpPr>
          <p:cNvPr id="187" name="Google Shape;187;p24"/>
          <p:cNvCxnSpPr/>
          <p:nvPr/>
        </p:nvCxnSpPr>
        <p:spPr>
          <a:xfrm flipH="1">
            <a:off x="4297075" y="3902300"/>
            <a:ext cx="3488700" cy="375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4"/>
          <p:cNvSpPr txBox="1"/>
          <p:nvPr/>
        </p:nvSpPr>
        <p:spPr>
          <a:xfrm>
            <a:off x="4929075" y="3902500"/>
            <a:ext cx="2583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Id token &amp; Access token</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311700" y="19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a:t>
            </a:r>
            <a:r>
              <a:rPr lang="en-GB" sz="1500" dirty="0">
                <a:latin typeface="Georgia"/>
                <a:ea typeface="Georgia"/>
                <a:cs typeface="Georgia"/>
                <a:sym typeface="Georgia"/>
              </a:rPr>
              <a:t>Resource Owner Flow</a:t>
            </a:r>
            <a:r>
              <a:rPr lang="en-GB" dirty="0"/>
              <a:t> )</a:t>
            </a:r>
            <a:endParaRPr dirty="0"/>
          </a:p>
        </p:txBody>
      </p:sp>
      <p:sp>
        <p:nvSpPr>
          <p:cNvPr id="194" name="Google Shape;19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195" name="Google Shape;195;p25"/>
          <p:cNvSpPr/>
          <p:nvPr/>
        </p:nvSpPr>
        <p:spPr>
          <a:xfrm>
            <a:off x="55477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a:t>
            </a:r>
            <a:endParaRPr/>
          </a:p>
        </p:txBody>
      </p:sp>
      <p:sp>
        <p:nvSpPr>
          <p:cNvPr id="196" name="Google Shape;196;p25"/>
          <p:cNvSpPr/>
          <p:nvPr/>
        </p:nvSpPr>
        <p:spPr>
          <a:xfrm>
            <a:off x="7089950" y="865075"/>
            <a:ext cx="14688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 Server</a:t>
            </a:r>
            <a:endParaRPr/>
          </a:p>
        </p:txBody>
      </p:sp>
      <p:sp>
        <p:nvSpPr>
          <p:cNvPr id="197" name="Google Shape;197;p25"/>
          <p:cNvSpPr/>
          <p:nvPr/>
        </p:nvSpPr>
        <p:spPr>
          <a:xfrm>
            <a:off x="341722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Application</a:t>
            </a:r>
            <a:endParaRPr/>
          </a:p>
        </p:txBody>
      </p:sp>
      <p:cxnSp>
        <p:nvCxnSpPr>
          <p:cNvPr id="198" name="Google Shape;198;p25"/>
          <p:cNvCxnSpPr/>
          <p:nvPr/>
        </p:nvCxnSpPr>
        <p:spPr>
          <a:xfrm flipH="1">
            <a:off x="140117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25"/>
          <p:cNvCxnSpPr/>
          <p:nvPr/>
        </p:nvCxnSpPr>
        <p:spPr>
          <a:xfrm flipH="1">
            <a:off x="426352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25"/>
          <p:cNvCxnSpPr/>
          <p:nvPr/>
        </p:nvCxnSpPr>
        <p:spPr>
          <a:xfrm flipH="1">
            <a:off x="7819700" y="1213000"/>
            <a:ext cx="9300" cy="3732900"/>
          </a:xfrm>
          <a:prstGeom prst="straightConnector1">
            <a:avLst/>
          </a:prstGeom>
          <a:noFill/>
          <a:ln w="9525" cap="flat" cmpd="sng">
            <a:solidFill>
              <a:schemeClr val="dk2"/>
            </a:solidFill>
            <a:prstDash val="solid"/>
            <a:round/>
            <a:headEnd type="none" w="med" len="med"/>
            <a:tailEnd type="triangle" w="med" len="med"/>
          </a:ln>
        </p:spPr>
      </p:cxnSp>
      <p:sp>
        <p:nvSpPr>
          <p:cNvPr id="201" name="Google Shape;201;p25"/>
          <p:cNvSpPr txBox="1"/>
          <p:nvPr/>
        </p:nvSpPr>
        <p:spPr>
          <a:xfrm>
            <a:off x="1896850" y="12130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202" name="Google Shape;202;p25"/>
          <p:cNvSpPr txBox="1"/>
          <p:nvPr/>
        </p:nvSpPr>
        <p:spPr>
          <a:xfrm>
            <a:off x="4268875" y="1890075"/>
            <a:ext cx="3675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credentials + client id + client secret to oauth/token endpoint</a:t>
            </a:r>
            <a:endParaRPr sz="1000"/>
          </a:p>
        </p:txBody>
      </p:sp>
      <p:cxnSp>
        <p:nvCxnSpPr>
          <p:cNvPr id="203" name="Google Shape;203;p25"/>
          <p:cNvCxnSpPr/>
          <p:nvPr/>
        </p:nvCxnSpPr>
        <p:spPr>
          <a:xfrm rot="10800000" flipH="1">
            <a:off x="1438675" y="1589125"/>
            <a:ext cx="2830200" cy="28200"/>
          </a:xfrm>
          <a:prstGeom prst="straightConnector1">
            <a:avLst/>
          </a:prstGeom>
          <a:noFill/>
          <a:ln w="9525" cap="flat" cmpd="sng">
            <a:solidFill>
              <a:schemeClr val="dk2"/>
            </a:solidFill>
            <a:prstDash val="solid"/>
            <a:round/>
            <a:headEnd type="none" w="med" len="med"/>
            <a:tailEnd type="triangle" w="med" len="med"/>
          </a:ln>
        </p:spPr>
      </p:cxnSp>
      <p:cxnSp>
        <p:nvCxnSpPr>
          <p:cNvPr id="204" name="Google Shape;204;p25"/>
          <p:cNvCxnSpPr/>
          <p:nvPr/>
        </p:nvCxnSpPr>
        <p:spPr>
          <a:xfrm rot="10800000" flipH="1">
            <a:off x="4297225" y="2181625"/>
            <a:ext cx="3535500" cy="375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25"/>
          <p:cNvCxnSpPr/>
          <p:nvPr/>
        </p:nvCxnSpPr>
        <p:spPr>
          <a:xfrm flipH="1">
            <a:off x="4301913" y="3582575"/>
            <a:ext cx="3488700" cy="37500"/>
          </a:xfrm>
          <a:prstGeom prst="straightConnector1">
            <a:avLst/>
          </a:prstGeom>
          <a:noFill/>
          <a:ln w="9525" cap="flat" cmpd="sng">
            <a:solidFill>
              <a:schemeClr val="dk2"/>
            </a:solidFill>
            <a:prstDash val="solid"/>
            <a:round/>
            <a:headEnd type="none" w="med" len="med"/>
            <a:tailEnd type="triangle" w="med" len="med"/>
          </a:ln>
        </p:spPr>
      </p:cxnSp>
      <p:sp>
        <p:nvSpPr>
          <p:cNvPr id="206" name="Google Shape;206;p25"/>
          <p:cNvSpPr txBox="1"/>
          <p:nvPr/>
        </p:nvSpPr>
        <p:spPr>
          <a:xfrm>
            <a:off x="4938475" y="3291300"/>
            <a:ext cx="2583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Id token &amp; Access token</a:t>
            </a:r>
            <a:endParaRPr sz="1000"/>
          </a:p>
        </p:txBody>
      </p:sp>
      <p:sp>
        <p:nvSpPr>
          <p:cNvPr id="207" name="Google Shape;207;p25"/>
          <p:cNvSpPr txBox="1"/>
          <p:nvPr/>
        </p:nvSpPr>
        <p:spPr>
          <a:xfrm>
            <a:off x="7926825" y="2115700"/>
            <a:ext cx="905400" cy="2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3FE-5F47-426A-B420-289D66845621}"/>
              </a:ext>
            </a:extLst>
          </p:cNvPr>
          <p:cNvSpPr>
            <a:spLocks noGrp="1"/>
          </p:cNvSpPr>
          <p:nvPr>
            <p:ph type="title"/>
          </p:nvPr>
        </p:nvSpPr>
        <p:spPr>
          <a:xfrm>
            <a:off x="311700" y="288275"/>
            <a:ext cx="8520600" cy="572700"/>
          </a:xfrm>
        </p:spPr>
        <p:txBody>
          <a:bodyPr/>
          <a:lstStyle/>
          <a:p>
            <a:r>
              <a:rPr lang="en-US" dirty="0"/>
              <a:t>Sample Request</a:t>
            </a:r>
            <a:endParaRPr lang="en-IN" dirty="0"/>
          </a:p>
        </p:txBody>
      </p:sp>
      <p:sp>
        <p:nvSpPr>
          <p:cNvPr id="3" name="Text Placeholder 2">
            <a:extLst>
              <a:ext uri="{FF2B5EF4-FFF2-40B4-BE49-F238E27FC236}">
                <a16:creationId xmlns:a16="http://schemas.microsoft.com/office/drawing/2014/main" id="{6399401D-81F8-4859-A5A9-A1862584B1A1}"/>
              </a:ext>
            </a:extLst>
          </p:cNvPr>
          <p:cNvSpPr>
            <a:spLocks noGrp="1"/>
          </p:cNvSpPr>
          <p:nvPr>
            <p:ph type="body" idx="1"/>
          </p:nvPr>
        </p:nvSpPr>
        <p:spPr>
          <a:xfrm>
            <a:off x="311700" y="1152475"/>
            <a:ext cx="8520600" cy="3702750"/>
          </a:xfrm>
        </p:spPr>
        <p:txBody>
          <a:bodyPr/>
          <a:lstStyle/>
          <a:p>
            <a:pPr marL="133350" indent="0">
              <a:buNone/>
            </a:pPr>
            <a:r>
              <a:rPr lang="en-US" dirty="0">
                <a:highlight>
                  <a:srgbClr val="FFFF00"/>
                </a:highlight>
              </a:rPr>
              <a:t>Endpoint - </a:t>
            </a:r>
            <a:r>
              <a:rPr lang="en-US" dirty="0">
                <a:hlinkClick r:id="rId2"/>
              </a:rPr>
              <a:t>https://panther-udemy.us.auth0.com/oauth/token</a:t>
            </a:r>
            <a:endParaRPr lang="en-US" dirty="0"/>
          </a:p>
          <a:p>
            <a:pPr marL="133350" indent="0">
              <a:buNone/>
            </a:pPr>
            <a:endParaRPr lang="en-US" dirty="0"/>
          </a:p>
          <a:p>
            <a:pPr marL="133350" indent="0">
              <a:buNone/>
            </a:pPr>
            <a:r>
              <a:rPr lang="en-US" dirty="0"/>
              <a:t>content-type: application/x-www-form-</a:t>
            </a:r>
            <a:r>
              <a:rPr lang="en-US" dirty="0" err="1"/>
              <a:t>urlencoded</a:t>
            </a:r>
            <a:endParaRPr lang="en-US" dirty="0"/>
          </a:p>
          <a:p>
            <a:pPr marL="133350" indent="0">
              <a:buNone/>
            </a:pPr>
            <a:endParaRPr lang="en-US" dirty="0"/>
          </a:p>
          <a:p>
            <a:pPr marL="133350" indent="0">
              <a:buNone/>
            </a:pPr>
            <a:r>
              <a:rPr lang="en-US" dirty="0"/>
              <a:t>Request Body – </a:t>
            </a:r>
          </a:p>
          <a:p>
            <a:pPr marL="133350" indent="0">
              <a:buNone/>
            </a:pPr>
            <a:endParaRPr lang="en-US" dirty="0"/>
          </a:p>
          <a:p>
            <a:pPr marL="133350" indent="0">
              <a:buNone/>
            </a:pPr>
            <a:r>
              <a:rPr lang="en-US" dirty="0" err="1">
                <a:highlight>
                  <a:srgbClr val="FFFF00"/>
                </a:highlight>
              </a:rPr>
              <a:t>grant_type</a:t>
            </a:r>
            <a:r>
              <a:rPr lang="en-US" dirty="0"/>
              <a:t>=password</a:t>
            </a:r>
          </a:p>
          <a:p>
            <a:pPr marL="133350" indent="0">
              <a:buNone/>
            </a:pPr>
            <a:r>
              <a:rPr lang="en-US" dirty="0">
                <a:highlight>
                  <a:srgbClr val="FFFF00"/>
                </a:highlight>
              </a:rPr>
              <a:t>username</a:t>
            </a:r>
            <a:r>
              <a:rPr lang="en-US" dirty="0"/>
              <a:t>=amit.a.panther@gmail.com</a:t>
            </a:r>
          </a:p>
          <a:p>
            <a:pPr marL="133350" indent="0">
              <a:buNone/>
            </a:pPr>
            <a:r>
              <a:rPr lang="en-US" dirty="0">
                <a:highlight>
                  <a:srgbClr val="FFFF00"/>
                </a:highlight>
              </a:rPr>
              <a:t>password</a:t>
            </a:r>
            <a:r>
              <a:rPr lang="en-US" dirty="0"/>
              <a:t>=Udemy@2020</a:t>
            </a:r>
          </a:p>
          <a:p>
            <a:pPr marL="133350" indent="0">
              <a:buNone/>
            </a:pPr>
            <a:r>
              <a:rPr lang="en-US" dirty="0">
                <a:highlight>
                  <a:srgbClr val="FFFF00"/>
                </a:highlight>
              </a:rPr>
              <a:t>scope</a:t>
            </a:r>
            <a:r>
              <a:rPr lang="en-US" dirty="0"/>
              <a:t>=</a:t>
            </a:r>
            <a:r>
              <a:rPr lang="en-US" dirty="0" err="1"/>
              <a:t>openid</a:t>
            </a:r>
            <a:r>
              <a:rPr lang="en-US" dirty="0"/>
              <a:t> profile</a:t>
            </a:r>
          </a:p>
          <a:p>
            <a:pPr marL="133350" indent="0">
              <a:buNone/>
            </a:pPr>
            <a:r>
              <a:rPr lang="en-US" dirty="0" err="1">
                <a:highlight>
                  <a:srgbClr val="FFFF00"/>
                </a:highlight>
              </a:rPr>
              <a:t>client_id</a:t>
            </a:r>
            <a:r>
              <a:rPr lang="en-US" dirty="0"/>
              <a:t>=gUFkdzuFLwT3SwN810p364XF7y2XbQsa</a:t>
            </a:r>
          </a:p>
          <a:p>
            <a:pPr marL="133350" indent="0">
              <a:buNone/>
            </a:pPr>
            <a:r>
              <a:rPr lang="en-US" dirty="0" err="1">
                <a:highlight>
                  <a:srgbClr val="FFFF00"/>
                </a:highlight>
              </a:rPr>
              <a:t>client_secret</a:t>
            </a:r>
            <a:r>
              <a:rPr lang="en-US" dirty="0"/>
              <a:t>=OcQqRmKvzzHr84HrEEyCl0VsvwOVy_rEsd4dM778CWbUztMYH4Zttlpv-H0kOGG4</a:t>
            </a:r>
          </a:p>
          <a:p>
            <a:pPr marL="133350" indent="0">
              <a:buNone/>
            </a:pPr>
            <a:endParaRPr lang="en-IN" dirty="0"/>
          </a:p>
        </p:txBody>
      </p:sp>
      <p:sp>
        <p:nvSpPr>
          <p:cNvPr id="4" name="Slide Number Placeholder 3">
            <a:extLst>
              <a:ext uri="{FF2B5EF4-FFF2-40B4-BE49-F238E27FC236}">
                <a16:creationId xmlns:a16="http://schemas.microsoft.com/office/drawing/2014/main" id="{6920DCE6-7324-4D3B-9442-B736FCE29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extLst>
      <p:ext uri="{BB962C8B-B14F-4D97-AF65-F5344CB8AC3E}">
        <p14:creationId xmlns:p14="http://schemas.microsoft.com/office/powerpoint/2010/main" val="54947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9570-F983-488D-8C29-2C7D81B3850A}"/>
              </a:ext>
            </a:extLst>
          </p:cNvPr>
          <p:cNvSpPr>
            <a:spLocks noGrp="1"/>
          </p:cNvSpPr>
          <p:nvPr>
            <p:ph type="title"/>
          </p:nvPr>
        </p:nvSpPr>
        <p:spPr>
          <a:xfrm>
            <a:off x="311700" y="289081"/>
            <a:ext cx="8520600" cy="572700"/>
          </a:xfrm>
        </p:spPr>
        <p:txBody>
          <a:bodyPr/>
          <a:lstStyle/>
          <a:p>
            <a:r>
              <a:rPr lang="en-US" dirty="0"/>
              <a:t>Client Credential Flow (Machine – Machine )</a:t>
            </a:r>
            <a:endParaRPr lang="en-IN" dirty="0"/>
          </a:p>
        </p:txBody>
      </p:sp>
      <p:sp>
        <p:nvSpPr>
          <p:cNvPr id="4" name="Slide Number Placeholder 3">
            <a:extLst>
              <a:ext uri="{FF2B5EF4-FFF2-40B4-BE49-F238E27FC236}">
                <a16:creationId xmlns:a16="http://schemas.microsoft.com/office/drawing/2014/main" id="{EB9FBD36-42BA-40E6-8E60-DA97FB77A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pic>
        <p:nvPicPr>
          <p:cNvPr id="1026" name="Picture 2" descr="Flows - Client Credentials - Authorization sequence diagram">
            <a:extLst>
              <a:ext uri="{FF2B5EF4-FFF2-40B4-BE49-F238E27FC236}">
                <a16:creationId xmlns:a16="http://schemas.microsoft.com/office/drawing/2014/main" id="{3824B216-B8A6-40D4-848E-B5A0F4501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67" y="1017725"/>
            <a:ext cx="5874008" cy="361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14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32ED-2786-472E-BA74-04AB1624F198}"/>
              </a:ext>
            </a:extLst>
          </p:cNvPr>
          <p:cNvSpPr>
            <a:spLocks noGrp="1"/>
          </p:cNvSpPr>
          <p:nvPr>
            <p:ph type="title"/>
          </p:nvPr>
        </p:nvSpPr>
        <p:spPr>
          <a:xfrm>
            <a:off x="311700" y="246254"/>
            <a:ext cx="8520600" cy="572700"/>
          </a:xfrm>
        </p:spPr>
        <p:txBody>
          <a:bodyPr/>
          <a:lstStyle/>
          <a:p>
            <a:r>
              <a:rPr lang="en-US" dirty="0"/>
              <a:t>Sample Request</a:t>
            </a:r>
            <a:endParaRPr lang="en-IN" dirty="0"/>
          </a:p>
        </p:txBody>
      </p:sp>
      <p:sp>
        <p:nvSpPr>
          <p:cNvPr id="3" name="Text Placeholder 2">
            <a:extLst>
              <a:ext uri="{FF2B5EF4-FFF2-40B4-BE49-F238E27FC236}">
                <a16:creationId xmlns:a16="http://schemas.microsoft.com/office/drawing/2014/main" id="{F8B854F5-2A34-4BC3-9219-B671D8D05503}"/>
              </a:ext>
            </a:extLst>
          </p:cNvPr>
          <p:cNvSpPr>
            <a:spLocks noGrp="1"/>
          </p:cNvSpPr>
          <p:nvPr>
            <p:ph type="body" idx="1"/>
          </p:nvPr>
        </p:nvSpPr>
        <p:spPr/>
        <p:txBody>
          <a:bodyPr/>
          <a:lstStyle/>
          <a:p>
            <a:pPr marL="133350" indent="0">
              <a:buNone/>
            </a:pPr>
            <a:r>
              <a:rPr lang="en-US" dirty="0"/>
              <a:t>Token Endpoint - </a:t>
            </a:r>
            <a:r>
              <a:rPr lang="en-IN" b="0" i="0" dirty="0">
                <a:solidFill>
                  <a:srgbClr val="505050"/>
                </a:solidFill>
                <a:effectLst/>
                <a:latin typeface="OpenSans"/>
                <a:hlinkClick r:id="rId2"/>
              </a:rPr>
              <a:t>https://sfdcpanther.us.auth0.com/oauth/token</a:t>
            </a:r>
            <a:endParaRPr lang="en-IN" b="0" i="0" dirty="0">
              <a:solidFill>
                <a:srgbClr val="505050"/>
              </a:solidFill>
              <a:effectLst/>
              <a:latin typeface="OpenSans"/>
            </a:endParaRPr>
          </a:p>
          <a:p>
            <a:pPr marL="133350" indent="0">
              <a:buNone/>
            </a:pPr>
            <a:r>
              <a:rPr lang="en-IN" dirty="0">
                <a:solidFill>
                  <a:srgbClr val="505050"/>
                </a:solidFill>
                <a:latin typeface="OpenSans"/>
              </a:rPr>
              <a:t>Method - POST</a:t>
            </a:r>
          </a:p>
          <a:p>
            <a:pPr marL="133350" indent="0">
              <a:buNone/>
            </a:pPr>
            <a:r>
              <a:rPr lang="en-IN" dirty="0">
                <a:solidFill>
                  <a:srgbClr val="505050"/>
                </a:solidFill>
                <a:latin typeface="OpenSans"/>
              </a:rPr>
              <a:t>Content Type – Application/json</a:t>
            </a:r>
          </a:p>
          <a:p>
            <a:pPr marL="133350" indent="0">
              <a:buNone/>
            </a:pPr>
            <a:endParaRPr lang="en-IN" dirty="0">
              <a:solidFill>
                <a:srgbClr val="505050"/>
              </a:solidFill>
              <a:latin typeface="OpenSans"/>
            </a:endParaRPr>
          </a:p>
          <a:p>
            <a:pPr marL="133350" indent="0">
              <a:buNone/>
            </a:pPr>
            <a:r>
              <a:rPr lang="en-IN" dirty="0">
                <a:solidFill>
                  <a:srgbClr val="505050"/>
                </a:solidFill>
                <a:latin typeface="OpenSans"/>
              </a:rPr>
              <a:t>Body</a:t>
            </a:r>
          </a:p>
          <a:p>
            <a:pPr marL="133350" indent="0">
              <a:buNone/>
            </a:pP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client_id</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"eTTWw5Lim3kdStea40iz975uFbNx3SZa"</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client_secret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"u_WBDf1cvkJ9cGKqJW8jViqfDL8q0kG1LjsBtPN-T-i8Us_IZwcTJ04uF3u71SIC"</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"audience"</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"https://sfdcpanther.us.auth0.com/</a:t>
            </a:r>
            <a:r>
              <a:rPr lang="en-IN" b="0" dirty="0" err="1">
                <a:solidFill>
                  <a:srgbClr val="0451A5"/>
                </a:solidFill>
                <a:effectLst/>
                <a:latin typeface="Consolas" panose="020B0609020204030204" pitchFamily="49" charset="0"/>
              </a:rPr>
              <a:t>api</a:t>
            </a:r>
            <a:r>
              <a:rPr lang="en-IN" b="0" dirty="0">
                <a:solidFill>
                  <a:srgbClr val="0451A5"/>
                </a:solidFill>
                <a:effectLst/>
                <a:latin typeface="Consolas" panose="020B0609020204030204" pitchFamily="49" charset="0"/>
              </a:rPr>
              <a:t>/v2/"</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grant_type</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a:t>
            </a:r>
            <a:r>
              <a:rPr lang="en-IN" b="0" dirty="0" err="1">
                <a:solidFill>
                  <a:srgbClr val="0451A5"/>
                </a:solidFill>
                <a:effectLst/>
                <a:latin typeface="Consolas" panose="020B0609020204030204" pitchFamily="49" charset="0"/>
              </a:rPr>
              <a:t>client_credentials</a:t>
            </a:r>
            <a:r>
              <a:rPr lang="en-IN" b="0" dirty="0">
                <a:solidFill>
                  <a:srgbClr val="0451A5"/>
                </a:solidFill>
                <a:effectLst/>
                <a:latin typeface="Consolas" panose="020B0609020204030204" pitchFamily="49" charset="0"/>
              </a:rPr>
              <a:t>"</a:t>
            </a:r>
            <a:endParaRPr lang="en-IN" b="0" dirty="0">
              <a:solidFill>
                <a:srgbClr val="000000"/>
              </a:solidFill>
              <a:effectLst/>
              <a:latin typeface="Consolas" panose="020B0609020204030204" pitchFamily="49" charset="0"/>
            </a:endParaRPr>
          </a:p>
          <a:p>
            <a:pPr marL="133350" indent="0">
              <a:buNone/>
            </a:pPr>
            <a:r>
              <a:rPr lang="en-IN" b="0" dirty="0">
                <a:solidFill>
                  <a:srgbClr val="000000"/>
                </a:solidFill>
                <a:effectLst/>
                <a:latin typeface="Consolas" panose="020B0609020204030204" pitchFamily="49" charset="0"/>
              </a:rPr>
              <a:t>}</a:t>
            </a:r>
          </a:p>
        </p:txBody>
      </p:sp>
      <p:sp>
        <p:nvSpPr>
          <p:cNvPr id="4" name="Slide Number Placeholder 3">
            <a:extLst>
              <a:ext uri="{FF2B5EF4-FFF2-40B4-BE49-F238E27FC236}">
                <a16:creationId xmlns:a16="http://schemas.microsoft.com/office/drawing/2014/main" id="{FDC6A5DE-E205-425A-845C-34103259AC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extLst>
      <p:ext uri="{BB962C8B-B14F-4D97-AF65-F5344CB8AC3E}">
        <p14:creationId xmlns:p14="http://schemas.microsoft.com/office/powerpoint/2010/main" val="1890924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OAuth 2.0 Flow ( Authorization Code Flow with PKCE )</a:t>
            </a:r>
            <a:endParaRPr sz="2200" dirty="0"/>
          </a:p>
        </p:txBody>
      </p:sp>
      <p:sp>
        <p:nvSpPr>
          <p:cNvPr id="138" name="Google Shape;138;p23"/>
          <p:cNvSpPr/>
          <p:nvPr/>
        </p:nvSpPr>
        <p:spPr>
          <a:xfrm>
            <a:off x="357325"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User</a:t>
            </a:r>
            <a:endParaRPr dirty="0">
              <a:latin typeface="Roboto" panose="020B0604020202020204" charset="0"/>
              <a:ea typeface="Roboto" panose="020B0604020202020204" charset="0"/>
            </a:endParaRPr>
          </a:p>
        </p:txBody>
      </p:sp>
      <p:sp>
        <p:nvSpPr>
          <p:cNvPr id="139" name="Google Shape;139;p23"/>
          <p:cNvSpPr/>
          <p:nvPr/>
        </p:nvSpPr>
        <p:spPr>
          <a:xfrm>
            <a:off x="2710050"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Web App</a:t>
            </a:r>
            <a:endParaRPr dirty="0">
              <a:latin typeface="Roboto" panose="020B0604020202020204" charset="0"/>
              <a:ea typeface="Roboto" panose="020B0604020202020204" charset="0"/>
            </a:endParaRPr>
          </a:p>
        </p:txBody>
      </p:sp>
      <p:sp>
        <p:nvSpPr>
          <p:cNvPr id="140" name="Google Shape;140;p23"/>
          <p:cNvSpPr/>
          <p:nvPr/>
        </p:nvSpPr>
        <p:spPr>
          <a:xfrm>
            <a:off x="4874700" y="836875"/>
            <a:ext cx="14403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Auth Server</a:t>
            </a:r>
            <a:endParaRPr dirty="0">
              <a:latin typeface="Roboto" panose="020B0604020202020204" charset="0"/>
              <a:ea typeface="Roboto" panose="020B0604020202020204" charset="0"/>
            </a:endParaRPr>
          </a:p>
        </p:txBody>
      </p:sp>
      <p:sp>
        <p:nvSpPr>
          <p:cNvPr id="141" name="Google Shape;141;p23"/>
          <p:cNvSpPr/>
          <p:nvPr/>
        </p:nvSpPr>
        <p:spPr>
          <a:xfrm>
            <a:off x="7024125" y="836875"/>
            <a:ext cx="15891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Resource Server</a:t>
            </a:r>
            <a:endParaRPr dirty="0">
              <a:latin typeface="Roboto" panose="020B0604020202020204" charset="0"/>
              <a:ea typeface="Roboto" panose="020B0604020202020204" charset="0"/>
            </a:endParaRPr>
          </a:p>
        </p:txBody>
      </p:sp>
      <p:cxnSp>
        <p:nvCxnSpPr>
          <p:cNvPr id="142" name="Google Shape;142;p23"/>
          <p:cNvCxnSpPr>
            <a:stCxn id="138" idx="2"/>
          </p:cNvCxnSpPr>
          <p:nvPr/>
        </p:nvCxnSpPr>
        <p:spPr>
          <a:xfrm>
            <a:off x="935575"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3"/>
          <p:cNvCxnSpPr/>
          <p:nvPr/>
        </p:nvCxnSpPr>
        <p:spPr>
          <a:xfrm>
            <a:off x="3335325" y="1147075"/>
            <a:ext cx="21600" cy="3864900"/>
          </a:xfrm>
          <a:prstGeom prst="straightConnector1">
            <a:avLst/>
          </a:prstGeom>
          <a:noFill/>
          <a:ln w="9525" cap="flat" cmpd="sng">
            <a:solidFill>
              <a:schemeClr val="dk2"/>
            </a:solidFill>
            <a:prstDash val="solid"/>
            <a:round/>
            <a:headEnd type="none" w="med" len="med"/>
            <a:tailEnd type="triangle" w="med" len="med"/>
          </a:ln>
        </p:spPr>
      </p:cxnSp>
      <p:cxnSp>
        <p:nvCxnSpPr>
          <p:cNvPr id="144" name="Google Shape;144;p23"/>
          <p:cNvCxnSpPr/>
          <p:nvPr/>
        </p:nvCxnSpPr>
        <p:spPr>
          <a:xfrm>
            <a:off x="5549350" y="1147075"/>
            <a:ext cx="17400" cy="3883500"/>
          </a:xfrm>
          <a:prstGeom prst="straightConnector1">
            <a:avLst/>
          </a:prstGeom>
          <a:noFill/>
          <a:ln w="9525" cap="flat" cmpd="sng">
            <a:solidFill>
              <a:schemeClr val="dk2"/>
            </a:solidFill>
            <a:prstDash val="solid"/>
            <a:round/>
            <a:headEnd type="none" w="med" len="med"/>
            <a:tailEnd type="triangle" w="med" len="med"/>
          </a:ln>
        </p:spPr>
      </p:cxnSp>
      <p:cxnSp>
        <p:nvCxnSpPr>
          <p:cNvPr id="145" name="Google Shape;145;p23"/>
          <p:cNvCxnSpPr/>
          <p:nvPr/>
        </p:nvCxnSpPr>
        <p:spPr>
          <a:xfrm>
            <a:off x="7817450"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rot="10800000" flipH="1">
            <a:off x="977925" y="1438775"/>
            <a:ext cx="2303700" cy="93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3"/>
          <p:cNvCxnSpPr/>
          <p:nvPr/>
        </p:nvCxnSpPr>
        <p:spPr>
          <a:xfrm rot="10800000" flipH="1">
            <a:off x="3375725" y="1701975"/>
            <a:ext cx="2181300" cy="282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p:nvPr/>
        </p:nvSpPr>
        <p:spPr>
          <a:xfrm>
            <a:off x="1567750" y="12036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49" name="Google Shape;149;p23"/>
          <p:cNvSpPr txBox="1"/>
          <p:nvPr/>
        </p:nvSpPr>
        <p:spPr>
          <a:xfrm>
            <a:off x="3375725" y="1329387"/>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a:t>Authorize code request + code challenge to</a:t>
            </a:r>
            <a:r>
              <a:rPr lang="en-GB" sz="900" b="1" dirty="0"/>
              <a:t> /authorize </a:t>
            </a:r>
            <a:r>
              <a:rPr lang="en-GB" sz="900" dirty="0"/>
              <a:t>endpoint</a:t>
            </a:r>
            <a:endParaRPr sz="900" dirty="0"/>
          </a:p>
        </p:txBody>
      </p:sp>
      <p:cxnSp>
        <p:nvCxnSpPr>
          <p:cNvPr id="150" name="Google Shape;150;p23"/>
          <p:cNvCxnSpPr/>
          <p:nvPr/>
        </p:nvCxnSpPr>
        <p:spPr>
          <a:xfrm flipH="1">
            <a:off x="1006025" y="2049875"/>
            <a:ext cx="4532400" cy="375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23"/>
          <p:cNvSpPr txBox="1"/>
          <p:nvPr/>
        </p:nvSpPr>
        <p:spPr>
          <a:xfrm>
            <a:off x="3371888" y="2040826"/>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Request to Login authorization prompt consent</a:t>
            </a:r>
            <a:endParaRPr sz="1100" dirty="0"/>
          </a:p>
        </p:txBody>
      </p:sp>
      <p:cxnSp>
        <p:nvCxnSpPr>
          <p:cNvPr id="152" name="Google Shape;152;p23"/>
          <p:cNvCxnSpPr/>
          <p:nvPr/>
        </p:nvCxnSpPr>
        <p:spPr>
          <a:xfrm rot="10800000" flipH="1">
            <a:off x="968525" y="2595275"/>
            <a:ext cx="4588800" cy="282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3"/>
          <p:cNvSpPr txBox="1"/>
          <p:nvPr/>
        </p:nvSpPr>
        <p:spPr>
          <a:xfrm>
            <a:off x="1081625" y="259527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Authorize and consent</a:t>
            </a:r>
            <a:endParaRPr sz="1100" dirty="0"/>
          </a:p>
        </p:txBody>
      </p:sp>
      <p:cxnSp>
        <p:nvCxnSpPr>
          <p:cNvPr id="154" name="Google Shape;154;p23"/>
          <p:cNvCxnSpPr/>
          <p:nvPr/>
        </p:nvCxnSpPr>
        <p:spPr>
          <a:xfrm flipH="1">
            <a:off x="3338225" y="2990200"/>
            <a:ext cx="2200200" cy="189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3"/>
          <p:cNvSpPr txBox="1"/>
          <p:nvPr/>
        </p:nvSpPr>
        <p:spPr>
          <a:xfrm>
            <a:off x="3575022" y="2683675"/>
            <a:ext cx="1743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Authorization code</a:t>
            </a:r>
            <a:endParaRPr sz="1100"/>
          </a:p>
        </p:txBody>
      </p:sp>
      <p:cxnSp>
        <p:nvCxnSpPr>
          <p:cNvPr id="156" name="Google Shape;156;p23"/>
          <p:cNvCxnSpPr/>
          <p:nvPr/>
        </p:nvCxnSpPr>
        <p:spPr>
          <a:xfrm rot="10800000" flipH="1">
            <a:off x="3394525" y="3317250"/>
            <a:ext cx="2153400" cy="189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3"/>
          <p:cNvSpPr txBox="1"/>
          <p:nvPr/>
        </p:nvSpPr>
        <p:spPr>
          <a:xfrm>
            <a:off x="3404775" y="327975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Authorization code + code verifier </a:t>
            </a:r>
            <a:r>
              <a:rPr lang="en-US" sz="900" b="1" dirty="0"/>
              <a:t>to /token endpoint</a:t>
            </a:r>
            <a:endParaRPr sz="900" b="1" dirty="0"/>
          </a:p>
        </p:txBody>
      </p:sp>
      <p:sp>
        <p:nvSpPr>
          <p:cNvPr id="158" name="Google Shape;158;p23"/>
          <p:cNvSpPr txBox="1"/>
          <p:nvPr/>
        </p:nvSpPr>
        <p:spPr>
          <a:xfrm>
            <a:off x="5541825" y="3373649"/>
            <a:ext cx="2202850" cy="470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t>Validate </a:t>
            </a:r>
            <a:r>
              <a:rPr lang="en-GB" sz="900" b="1" dirty="0" err="1"/>
              <a:t>code_verifier</a:t>
            </a:r>
            <a:r>
              <a:rPr lang="en-GB" sz="900" b="1" dirty="0"/>
              <a:t> &amp; </a:t>
            </a:r>
            <a:r>
              <a:rPr lang="en-GB" sz="900" b="1" dirty="0" err="1"/>
              <a:t>code_challenge</a:t>
            </a:r>
            <a:endParaRPr sz="900" b="1" dirty="0"/>
          </a:p>
        </p:txBody>
      </p:sp>
      <p:cxnSp>
        <p:nvCxnSpPr>
          <p:cNvPr id="159" name="Google Shape;159;p23"/>
          <p:cNvCxnSpPr/>
          <p:nvPr/>
        </p:nvCxnSpPr>
        <p:spPr>
          <a:xfrm flipH="1">
            <a:off x="3356925" y="3843925"/>
            <a:ext cx="2190900" cy="930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3"/>
          <p:cNvSpPr txBox="1"/>
          <p:nvPr/>
        </p:nvSpPr>
        <p:spPr>
          <a:xfrm>
            <a:off x="3474250" y="379670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Id token &amp; access token</a:t>
            </a:r>
            <a:endParaRPr sz="1100"/>
          </a:p>
        </p:txBody>
      </p:sp>
      <p:cxnSp>
        <p:nvCxnSpPr>
          <p:cNvPr id="161" name="Google Shape;161;p23"/>
          <p:cNvCxnSpPr/>
          <p:nvPr/>
        </p:nvCxnSpPr>
        <p:spPr>
          <a:xfrm rot="10800000" flipH="1">
            <a:off x="3366325" y="4201350"/>
            <a:ext cx="4476000" cy="375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3"/>
          <p:cNvSpPr txBox="1"/>
          <p:nvPr/>
        </p:nvSpPr>
        <p:spPr>
          <a:xfrm>
            <a:off x="3408538" y="4269125"/>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Req resources with token</a:t>
            </a:r>
            <a:endParaRPr sz="1100"/>
          </a:p>
        </p:txBody>
      </p:sp>
      <p:sp>
        <p:nvSpPr>
          <p:cNvPr id="163" name="Google Shape;163;p23"/>
          <p:cNvSpPr txBox="1"/>
          <p:nvPr/>
        </p:nvSpPr>
        <p:spPr>
          <a:xfrm>
            <a:off x="7859224" y="4192050"/>
            <a:ext cx="1161933"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Validate token</a:t>
            </a:r>
            <a:endParaRPr sz="1100" dirty="0"/>
          </a:p>
        </p:txBody>
      </p:sp>
      <p:cxnSp>
        <p:nvCxnSpPr>
          <p:cNvPr id="164" name="Google Shape;164;p23"/>
          <p:cNvCxnSpPr/>
          <p:nvPr/>
        </p:nvCxnSpPr>
        <p:spPr>
          <a:xfrm flipH="1">
            <a:off x="3356975" y="4531325"/>
            <a:ext cx="4466400" cy="657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650450" y="4552949"/>
            <a:ext cx="1418750" cy="1102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a:t>Response (success/error)</a:t>
            </a:r>
            <a:endParaRPr sz="900" dirty="0"/>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Tree>
    <p:extLst>
      <p:ext uri="{BB962C8B-B14F-4D97-AF65-F5344CB8AC3E}">
        <p14:creationId xmlns:p14="http://schemas.microsoft.com/office/powerpoint/2010/main" val="676851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739A-F42C-47A4-82BB-31B580AC8E91}"/>
              </a:ext>
            </a:extLst>
          </p:cNvPr>
          <p:cNvSpPr>
            <a:spLocks noGrp="1"/>
          </p:cNvSpPr>
          <p:nvPr>
            <p:ph type="title"/>
          </p:nvPr>
        </p:nvSpPr>
        <p:spPr>
          <a:xfrm>
            <a:off x="311700" y="182755"/>
            <a:ext cx="8520600" cy="572700"/>
          </a:xfrm>
        </p:spPr>
        <p:txBody>
          <a:bodyPr/>
          <a:lstStyle/>
          <a:p>
            <a:r>
              <a:rPr lang="en-US" dirty="0"/>
              <a:t>Generate </a:t>
            </a:r>
            <a:r>
              <a:rPr lang="en-US" dirty="0" err="1"/>
              <a:t>code_verifier</a:t>
            </a:r>
            <a:r>
              <a:rPr lang="en-US" dirty="0"/>
              <a:t> &amp; </a:t>
            </a:r>
            <a:r>
              <a:rPr lang="en-US" dirty="0" err="1"/>
              <a:t>code_challenge</a:t>
            </a:r>
            <a:endParaRPr lang="en-IN" dirty="0"/>
          </a:p>
        </p:txBody>
      </p:sp>
      <p:sp>
        <p:nvSpPr>
          <p:cNvPr id="3" name="Text Placeholder 2">
            <a:extLst>
              <a:ext uri="{FF2B5EF4-FFF2-40B4-BE49-F238E27FC236}">
                <a16:creationId xmlns:a16="http://schemas.microsoft.com/office/drawing/2014/main" id="{BC135B73-0B3B-4EC9-829F-05DDA124DE1C}"/>
              </a:ext>
            </a:extLst>
          </p:cNvPr>
          <p:cNvSpPr>
            <a:spLocks noGrp="1"/>
          </p:cNvSpPr>
          <p:nvPr>
            <p:ph type="body" idx="1"/>
          </p:nvPr>
        </p:nvSpPr>
        <p:spPr/>
        <p:txBody>
          <a:bodyPr/>
          <a:lstStyle/>
          <a:p>
            <a:pPr marL="133350" indent="0">
              <a:buNone/>
            </a:pPr>
            <a:r>
              <a:rPr lang="en-US" dirty="0" err="1">
                <a:highlight>
                  <a:srgbClr val="FFFF00"/>
                </a:highlight>
              </a:rPr>
              <a:t>code_verifier</a:t>
            </a:r>
            <a:r>
              <a:rPr lang="en-US" dirty="0">
                <a:highlight>
                  <a:srgbClr val="FFFF00"/>
                </a:highlight>
              </a:rPr>
              <a:t> </a:t>
            </a:r>
            <a:r>
              <a:rPr lang="en-US" dirty="0"/>
              <a:t>is a random string which will be sent in access token call</a:t>
            </a:r>
          </a:p>
          <a:p>
            <a:pPr marL="133350" indent="0">
              <a:buNone/>
            </a:pPr>
            <a:r>
              <a:rPr lang="en-US" dirty="0" err="1">
                <a:highlight>
                  <a:srgbClr val="FFFF00"/>
                </a:highlight>
              </a:rPr>
              <a:t>code_challenge</a:t>
            </a:r>
            <a:r>
              <a:rPr lang="en-US" dirty="0">
                <a:highlight>
                  <a:srgbClr val="FFFF00"/>
                </a:highlight>
              </a:rPr>
              <a:t> </a:t>
            </a:r>
            <a:r>
              <a:rPr lang="en-US" dirty="0"/>
              <a:t>is a SHA256 of </a:t>
            </a:r>
            <a:r>
              <a:rPr lang="en-US" dirty="0" err="1"/>
              <a:t>code_verifier</a:t>
            </a:r>
            <a:r>
              <a:rPr lang="en-US" dirty="0"/>
              <a:t> which must be base64 </a:t>
            </a:r>
            <a:r>
              <a:rPr lang="en-US" dirty="0" err="1"/>
              <a:t>Url</a:t>
            </a:r>
            <a:r>
              <a:rPr lang="en-US" dirty="0"/>
              <a:t> Encode.</a:t>
            </a:r>
          </a:p>
          <a:p>
            <a:pPr marL="133350" indent="0">
              <a:buNone/>
            </a:pPr>
            <a:endParaRPr lang="en-US" dirty="0"/>
          </a:p>
          <a:p>
            <a:pPr marL="133350" indent="0">
              <a:buNone/>
            </a:pPr>
            <a:r>
              <a:rPr lang="en-US" dirty="0"/>
              <a:t>So, here are the steps</a:t>
            </a:r>
          </a:p>
          <a:p>
            <a:pPr marL="133350" indent="0">
              <a:buNone/>
            </a:pPr>
            <a:endParaRPr lang="en-US" dirty="0"/>
          </a:p>
          <a:p>
            <a:pPr marL="476250" indent="-342900">
              <a:buFont typeface="+mj-lt"/>
              <a:buAutoNum type="arabicPeriod"/>
            </a:pPr>
            <a:r>
              <a:rPr lang="en-US" dirty="0"/>
              <a:t>Generate a random string and use that as </a:t>
            </a:r>
            <a:r>
              <a:rPr lang="en-US" dirty="0" err="1"/>
              <a:t>code_verifier</a:t>
            </a:r>
            <a:endParaRPr lang="en-US" dirty="0"/>
          </a:p>
          <a:p>
            <a:pPr marL="476250" indent="-342900">
              <a:buFont typeface="+mj-lt"/>
              <a:buAutoNum type="arabicPeriod"/>
            </a:pPr>
            <a:r>
              <a:rPr lang="en-US" dirty="0"/>
              <a:t>Generate the SHA256 of this random string</a:t>
            </a:r>
          </a:p>
          <a:p>
            <a:pPr marL="476250" indent="-342900">
              <a:buFont typeface="+mj-lt"/>
              <a:buAutoNum type="arabicPeriod"/>
            </a:pPr>
            <a:r>
              <a:rPr lang="en-US" dirty="0"/>
              <a:t>Now, do the base64 </a:t>
            </a:r>
            <a:r>
              <a:rPr lang="en-US" dirty="0" err="1"/>
              <a:t>Url</a:t>
            </a:r>
            <a:r>
              <a:rPr lang="en-US" dirty="0"/>
              <a:t> Encode</a:t>
            </a:r>
            <a:endParaRPr lang="en-IN" dirty="0"/>
          </a:p>
        </p:txBody>
      </p:sp>
      <p:sp>
        <p:nvSpPr>
          <p:cNvPr id="4" name="Slide Number Placeholder 3">
            <a:extLst>
              <a:ext uri="{FF2B5EF4-FFF2-40B4-BE49-F238E27FC236}">
                <a16:creationId xmlns:a16="http://schemas.microsoft.com/office/drawing/2014/main" id="{7134013D-B2F0-4886-ACA9-3F223BBDAB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extLst>
      <p:ext uri="{BB962C8B-B14F-4D97-AF65-F5344CB8AC3E}">
        <p14:creationId xmlns:p14="http://schemas.microsoft.com/office/powerpoint/2010/main" val="574180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0C27-4FF5-4E60-9FE4-5C06FBD56438}"/>
              </a:ext>
            </a:extLst>
          </p:cNvPr>
          <p:cNvSpPr>
            <a:spLocks noGrp="1"/>
          </p:cNvSpPr>
          <p:nvPr>
            <p:ph type="title"/>
          </p:nvPr>
        </p:nvSpPr>
        <p:spPr>
          <a:xfrm>
            <a:off x="311700" y="273065"/>
            <a:ext cx="8520600" cy="572700"/>
          </a:xfrm>
        </p:spPr>
        <p:txBody>
          <a:bodyPr/>
          <a:lstStyle/>
          <a:p>
            <a:r>
              <a:rPr lang="en-US" dirty="0"/>
              <a:t>Step 1 – Authorization Code</a:t>
            </a:r>
            <a:endParaRPr lang="en-IN" dirty="0"/>
          </a:p>
        </p:txBody>
      </p:sp>
      <p:sp>
        <p:nvSpPr>
          <p:cNvPr id="3" name="Text Placeholder 2">
            <a:extLst>
              <a:ext uri="{FF2B5EF4-FFF2-40B4-BE49-F238E27FC236}">
                <a16:creationId xmlns:a16="http://schemas.microsoft.com/office/drawing/2014/main" id="{5621DB69-FB76-4FB9-B7E5-3A38F133424F}"/>
              </a:ext>
            </a:extLst>
          </p:cNvPr>
          <p:cNvSpPr>
            <a:spLocks noGrp="1"/>
          </p:cNvSpPr>
          <p:nvPr>
            <p:ph type="body" idx="1"/>
          </p:nvPr>
        </p:nvSpPr>
        <p:spPr/>
        <p:txBody>
          <a:bodyPr/>
          <a:lstStyle/>
          <a:p>
            <a:pPr marL="133350" indent="0">
              <a:buNone/>
            </a:pPr>
            <a:r>
              <a:rPr lang="en-IN" b="0" i="0" dirty="0" err="1">
                <a:solidFill>
                  <a:srgbClr val="212529"/>
                </a:solidFill>
                <a:effectLst/>
                <a:latin typeface="Segoe UI" panose="020B0502040204020203" pitchFamily="34" charset="0"/>
              </a:rPr>
              <a:t>Url</a:t>
            </a:r>
            <a:r>
              <a:rPr lang="en-IN" b="0" i="0" dirty="0">
                <a:solidFill>
                  <a:srgbClr val="212529"/>
                </a:solidFill>
                <a:effectLst/>
                <a:latin typeface="Segoe UI" panose="020B0502040204020203" pitchFamily="34" charset="0"/>
              </a:rPr>
              <a:t> - https://login.salesforce.com/services/oauth2/authorize</a:t>
            </a:r>
          </a:p>
          <a:p>
            <a:pPr marL="133350" indent="0">
              <a:buNone/>
            </a:pPr>
            <a:endParaRPr lang="en-IN" b="0" i="0" dirty="0">
              <a:solidFill>
                <a:srgbClr val="212529"/>
              </a:solidFill>
              <a:effectLst/>
              <a:latin typeface="Segoe UI" panose="020B0502040204020203" pitchFamily="34" charset="0"/>
            </a:endParaRPr>
          </a:p>
          <a:p>
            <a:pPr marL="133350" indent="0">
              <a:buNone/>
            </a:pPr>
            <a:r>
              <a:rPr lang="en-IN" b="0" i="0" dirty="0" err="1">
                <a:solidFill>
                  <a:srgbClr val="212529"/>
                </a:solidFill>
                <a:effectLst/>
                <a:latin typeface="Segoe UI" panose="020B0502040204020203" pitchFamily="34" charset="0"/>
              </a:rPr>
              <a:t>client_id</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your_client_id</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grant_type</a:t>
            </a:r>
            <a:r>
              <a:rPr lang="en-IN" b="0" i="0" dirty="0">
                <a:solidFill>
                  <a:srgbClr val="212529"/>
                </a:solidFill>
                <a:effectLst/>
                <a:latin typeface="Segoe UI" panose="020B0502040204020203" pitchFamily="34" charset="0"/>
              </a:rPr>
              <a:t>=</a:t>
            </a:r>
            <a:r>
              <a:rPr lang="en-IN" b="0" i="0" dirty="0" err="1">
                <a:solidFill>
                  <a:srgbClr val="212529"/>
                </a:solidFill>
                <a:effectLst/>
                <a:latin typeface="Segoe UI" panose="020B0502040204020203" pitchFamily="34" charset="0"/>
              </a:rPr>
              <a:t>authorization_code</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response_type</a:t>
            </a:r>
            <a:r>
              <a:rPr lang="en-IN" b="0" i="0" dirty="0">
                <a:solidFill>
                  <a:srgbClr val="212529"/>
                </a:solidFill>
                <a:effectLst/>
                <a:latin typeface="Segoe UI" panose="020B0502040204020203" pitchFamily="34" charset="0"/>
              </a:rPr>
              <a:t>=code&amp;</a:t>
            </a:r>
            <a:br>
              <a:rPr lang="en-IN" dirty="0"/>
            </a:br>
            <a:r>
              <a:rPr lang="en-IN" b="0" i="0" dirty="0" err="1">
                <a:solidFill>
                  <a:srgbClr val="212529"/>
                </a:solidFill>
                <a:effectLst/>
                <a:latin typeface="Segoe UI" panose="020B0502040204020203" pitchFamily="34" charset="0"/>
              </a:rPr>
              <a:t>redirect_uri</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your_redirect_uri</a:t>
            </a:r>
            <a:r>
              <a:rPr lang="en-IN" b="0" i="0" dirty="0">
                <a:solidFill>
                  <a:srgbClr val="212529"/>
                </a:solidFill>
                <a:effectLst/>
                <a:latin typeface="Segoe UI" panose="020B0502040204020203" pitchFamily="34" charset="0"/>
              </a:rPr>
              <a:t>&amp;</a:t>
            </a:r>
            <a:br>
              <a:rPr lang="en-IN" dirty="0"/>
            </a:br>
            <a:r>
              <a:rPr lang="en-IN" b="0" i="0" dirty="0">
                <a:solidFill>
                  <a:srgbClr val="212529"/>
                </a:solidFill>
                <a:effectLst/>
                <a:latin typeface="Segoe UI" panose="020B0502040204020203" pitchFamily="34" charset="0"/>
              </a:rPr>
              <a:t>scope=</a:t>
            </a:r>
            <a:r>
              <a:rPr lang="en-IN" b="0" i="0" dirty="0" err="1">
                <a:solidFill>
                  <a:srgbClr val="212529"/>
                </a:solidFill>
                <a:effectLst/>
                <a:latin typeface="Segoe UI" panose="020B0502040204020203" pitchFamily="34" charset="0"/>
              </a:rPr>
              <a:t>openid+profile+</a:t>
            </a:r>
            <a:r>
              <a:rPr lang="en-IN" b="0" i="1" dirty="0" err="1">
                <a:solidFill>
                  <a:srgbClr val="212529"/>
                </a:solidFill>
                <a:effectLst/>
                <a:latin typeface="Segoe UI" panose="020B0502040204020203" pitchFamily="34" charset="0"/>
              </a:rPr>
              <a:t>your_scopes</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code_challenge_method</a:t>
            </a:r>
            <a:r>
              <a:rPr lang="en-IN" b="0" i="0" dirty="0">
                <a:solidFill>
                  <a:srgbClr val="212529"/>
                </a:solidFill>
                <a:effectLst/>
                <a:latin typeface="Segoe UI" panose="020B0502040204020203" pitchFamily="34" charset="0"/>
              </a:rPr>
              <a:t>=</a:t>
            </a:r>
            <a:r>
              <a:rPr lang="en-IN" b="1" i="0" dirty="0">
                <a:solidFill>
                  <a:srgbClr val="212529"/>
                </a:solidFill>
                <a:effectLst/>
                <a:latin typeface="Segoe UI" panose="020B0502040204020203" pitchFamily="34" charset="0"/>
              </a:rPr>
              <a:t>S256</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code_challenge</a:t>
            </a:r>
            <a:r>
              <a:rPr lang="en-IN" b="0" i="0" dirty="0">
                <a:solidFill>
                  <a:srgbClr val="212529"/>
                </a:solidFill>
                <a:effectLst/>
                <a:latin typeface="Segoe UI" panose="020B0502040204020203" pitchFamily="34" charset="0"/>
              </a:rPr>
              <a:t>=</a:t>
            </a:r>
            <a:r>
              <a:rPr lang="en-IN" b="1" dirty="0">
                <a:solidFill>
                  <a:srgbClr val="212529"/>
                </a:solidFill>
                <a:latin typeface="Segoe UI" panose="020B0502040204020203" pitchFamily="34" charset="0"/>
              </a:rPr>
              <a:t>Base64UrlEncode(SHA256(</a:t>
            </a:r>
            <a:r>
              <a:rPr lang="en-IN" b="1" dirty="0" err="1">
                <a:solidFill>
                  <a:srgbClr val="212529"/>
                </a:solidFill>
                <a:latin typeface="Segoe UI" panose="020B0502040204020203" pitchFamily="34" charset="0"/>
              </a:rPr>
              <a:t>code_verifier</a:t>
            </a:r>
            <a:r>
              <a:rPr lang="en-IN" b="1" dirty="0">
                <a:solidFill>
                  <a:srgbClr val="212529"/>
                </a:solidFill>
                <a:latin typeface="Segoe UI" panose="020B0502040204020203" pitchFamily="34" charset="0"/>
              </a:rPr>
              <a:t>))</a:t>
            </a:r>
            <a:endParaRPr lang="en-IN" dirty="0"/>
          </a:p>
        </p:txBody>
      </p:sp>
      <p:sp>
        <p:nvSpPr>
          <p:cNvPr id="4" name="Slide Number Placeholder 3">
            <a:extLst>
              <a:ext uri="{FF2B5EF4-FFF2-40B4-BE49-F238E27FC236}">
                <a16:creationId xmlns:a16="http://schemas.microsoft.com/office/drawing/2014/main" id="{9F79158C-D7A8-4826-848C-06E96C44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extLst>
      <p:ext uri="{BB962C8B-B14F-4D97-AF65-F5344CB8AC3E}">
        <p14:creationId xmlns:p14="http://schemas.microsoft.com/office/powerpoint/2010/main" val="1099249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0C27-4FF5-4E60-9FE4-5C06FBD56438}"/>
              </a:ext>
            </a:extLst>
          </p:cNvPr>
          <p:cNvSpPr>
            <a:spLocks noGrp="1"/>
          </p:cNvSpPr>
          <p:nvPr>
            <p:ph type="title"/>
          </p:nvPr>
        </p:nvSpPr>
        <p:spPr>
          <a:xfrm>
            <a:off x="311700" y="273065"/>
            <a:ext cx="8520600" cy="572700"/>
          </a:xfrm>
        </p:spPr>
        <p:txBody>
          <a:bodyPr/>
          <a:lstStyle/>
          <a:p>
            <a:r>
              <a:rPr lang="en-US" dirty="0"/>
              <a:t>Step 2 – Access Token</a:t>
            </a:r>
            <a:endParaRPr lang="en-IN" dirty="0"/>
          </a:p>
        </p:txBody>
      </p:sp>
      <p:sp>
        <p:nvSpPr>
          <p:cNvPr id="3" name="Text Placeholder 2">
            <a:extLst>
              <a:ext uri="{FF2B5EF4-FFF2-40B4-BE49-F238E27FC236}">
                <a16:creationId xmlns:a16="http://schemas.microsoft.com/office/drawing/2014/main" id="{5621DB69-FB76-4FB9-B7E5-3A38F133424F}"/>
              </a:ext>
            </a:extLst>
          </p:cNvPr>
          <p:cNvSpPr>
            <a:spLocks noGrp="1"/>
          </p:cNvSpPr>
          <p:nvPr>
            <p:ph type="body" idx="1"/>
          </p:nvPr>
        </p:nvSpPr>
        <p:spPr/>
        <p:txBody>
          <a:bodyPr/>
          <a:lstStyle/>
          <a:p>
            <a:pPr marL="133350" indent="0">
              <a:buNone/>
            </a:pPr>
            <a:r>
              <a:rPr lang="en-IN" b="0" i="0" dirty="0" err="1">
                <a:solidFill>
                  <a:srgbClr val="212529"/>
                </a:solidFill>
                <a:effectLst/>
                <a:latin typeface="Segoe UI" panose="020B0502040204020203" pitchFamily="34" charset="0"/>
              </a:rPr>
              <a:t>Url</a:t>
            </a:r>
            <a:r>
              <a:rPr lang="en-IN" b="0" i="0" dirty="0">
                <a:solidFill>
                  <a:srgbClr val="212529"/>
                </a:solidFill>
                <a:effectLst/>
                <a:latin typeface="Segoe UI" panose="020B0502040204020203" pitchFamily="34" charset="0"/>
              </a:rPr>
              <a:t> - </a:t>
            </a:r>
            <a:r>
              <a:rPr lang="en-IN" b="0" i="0" dirty="0">
                <a:solidFill>
                  <a:srgbClr val="505050"/>
                </a:solidFill>
                <a:effectLst/>
                <a:latin typeface="OpenSans"/>
                <a:hlinkClick r:id="rId2"/>
              </a:rPr>
              <a:t>https://login.salesforce.com/services/oauth2/token</a:t>
            </a:r>
            <a:endParaRPr lang="en-IN" b="0" i="0" dirty="0">
              <a:solidFill>
                <a:srgbClr val="505050"/>
              </a:solidFill>
              <a:effectLst/>
              <a:latin typeface="OpenSans"/>
            </a:endParaRPr>
          </a:p>
          <a:p>
            <a:pPr marL="133350" indent="0">
              <a:buNone/>
            </a:pPr>
            <a:r>
              <a:rPr lang="en-IN" dirty="0">
                <a:solidFill>
                  <a:srgbClr val="505050"/>
                </a:solidFill>
                <a:latin typeface="OpenSans"/>
              </a:rPr>
              <a:t>Method – POST</a:t>
            </a:r>
          </a:p>
          <a:p>
            <a:pPr marL="133350" indent="0">
              <a:buNone/>
            </a:pPr>
            <a:r>
              <a:rPr lang="en-IN" b="0" i="0" dirty="0">
                <a:solidFill>
                  <a:srgbClr val="505050"/>
                </a:solidFill>
                <a:effectLst/>
                <a:latin typeface="OpenSans"/>
              </a:rPr>
              <a:t>Content Type - application/x-www-form-</a:t>
            </a:r>
            <a:r>
              <a:rPr lang="en-IN" b="0" i="0" dirty="0" err="1">
                <a:solidFill>
                  <a:srgbClr val="505050"/>
                </a:solidFill>
                <a:effectLst/>
                <a:latin typeface="OpenSans"/>
              </a:rPr>
              <a:t>urlencoded</a:t>
            </a:r>
            <a:endParaRPr lang="en-IN" b="0" i="0" dirty="0">
              <a:solidFill>
                <a:srgbClr val="212529"/>
              </a:solidFill>
              <a:effectLst/>
              <a:latin typeface="Segoe UI" panose="020B0502040204020203" pitchFamily="34" charset="0"/>
            </a:endParaRPr>
          </a:p>
          <a:p>
            <a:pPr marL="133350" indent="0">
              <a:buNone/>
            </a:pPr>
            <a:endParaRPr lang="en-IN" b="0" i="0" dirty="0">
              <a:solidFill>
                <a:srgbClr val="212529"/>
              </a:solidFill>
              <a:effectLst/>
              <a:latin typeface="Segoe UI" panose="020B0502040204020203" pitchFamily="34" charset="0"/>
            </a:endParaRPr>
          </a:p>
          <a:p>
            <a:pPr marL="133350" indent="0">
              <a:buNone/>
            </a:pPr>
            <a:r>
              <a:rPr lang="en-IN" b="0" i="0" dirty="0" err="1">
                <a:solidFill>
                  <a:srgbClr val="212529"/>
                </a:solidFill>
                <a:effectLst/>
                <a:latin typeface="Segoe UI" panose="020B0502040204020203" pitchFamily="34" charset="0"/>
              </a:rPr>
              <a:t>grant_type</a:t>
            </a:r>
            <a:r>
              <a:rPr lang="en-IN" b="0" i="0" dirty="0">
                <a:solidFill>
                  <a:srgbClr val="212529"/>
                </a:solidFill>
                <a:effectLst/>
                <a:latin typeface="Segoe UI" panose="020B0502040204020203" pitchFamily="34" charset="0"/>
              </a:rPr>
              <a:t>=</a:t>
            </a:r>
            <a:r>
              <a:rPr lang="en-IN" b="0" i="0" dirty="0" err="1">
                <a:solidFill>
                  <a:srgbClr val="212529"/>
                </a:solidFill>
                <a:effectLst/>
                <a:latin typeface="Segoe UI" panose="020B0502040204020203" pitchFamily="34" charset="0"/>
              </a:rPr>
              <a:t>authorization_code&amp;code_verifier</a:t>
            </a:r>
            <a:r>
              <a:rPr lang="en-IN" b="0" i="0" dirty="0">
                <a:solidFill>
                  <a:srgbClr val="212529"/>
                </a:solidFill>
                <a:effectLst/>
                <a:latin typeface="Segoe UI" panose="020B0502040204020203" pitchFamily="34" charset="0"/>
              </a:rPr>
              <a:t>=</a:t>
            </a:r>
            <a:r>
              <a:rPr lang="en-IN" b="1" i="0" dirty="0">
                <a:solidFill>
                  <a:srgbClr val="212529"/>
                </a:solidFill>
                <a:effectLst/>
                <a:latin typeface="Segoe UI" panose="020B0502040204020203" pitchFamily="34" charset="0"/>
              </a:rPr>
              <a:t>ZGQMUMyPh06FmcBtpv13Ne0jBjsV0sX2NFVropMGc5yK</a:t>
            </a:r>
            <a:r>
              <a:rPr lang="en-IN" b="0" i="0" dirty="0">
                <a:solidFill>
                  <a:srgbClr val="212529"/>
                </a:solidFill>
                <a:effectLst/>
                <a:latin typeface="Segoe UI" panose="020B0502040204020203" pitchFamily="34" charset="0"/>
              </a:rPr>
              <a:t>&amp;</a:t>
            </a:r>
            <a:br>
              <a:rPr lang="en-IN" dirty="0"/>
            </a:br>
            <a:r>
              <a:rPr lang="en-IN" b="0" i="0" dirty="0">
                <a:solidFill>
                  <a:srgbClr val="212529"/>
                </a:solidFill>
                <a:effectLst/>
                <a:latin typeface="Segoe UI" panose="020B0502040204020203" pitchFamily="34" charset="0"/>
              </a:rPr>
              <a:t>code=</a:t>
            </a:r>
            <a:r>
              <a:rPr lang="en-IN" b="0" i="1" dirty="0" err="1">
                <a:solidFill>
                  <a:srgbClr val="212529"/>
                </a:solidFill>
                <a:effectLst/>
                <a:latin typeface="Segoe UI" panose="020B0502040204020203" pitchFamily="34" charset="0"/>
              </a:rPr>
              <a:t>your_authorization_code</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client_id</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your_client_id</a:t>
            </a:r>
            <a:r>
              <a:rPr lang="en-IN" b="0" i="0" dirty="0">
                <a:solidFill>
                  <a:srgbClr val="212529"/>
                </a:solidFill>
                <a:effectLst/>
                <a:latin typeface="Segoe UI" panose="020B0502040204020203" pitchFamily="34" charset="0"/>
              </a:rPr>
              <a:t>&amp;</a:t>
            </a:r>
          </a:p>
          <a:p>
            <a:pPr marL="133350" indent="0">
              <a:buNone/>
            </a:pPr>
            <a:r>
              <a:rPr lang="en-IN" dirty="0" err="1">
                <a:solidFill>
                  <a:srgbClr val="212529"/>
                </a:solidFill>
                <a:latin typeface="Segoe UI" panose="020B0502040204020203" pitchFamily="34" charset="0"/>
              </a:rPr>
              <a:t>client_secret</a:t>
            </a:r>
            <a:r>
              <a:rPr lang="en-IN" dirty="0">
                <a:solidFill>
                  <a:srgbClr val="212529"/>
                </a:solidFill>
                <a:latin typeface="Segoe UI" panose="020B0502040204020203" pitchFamily="34" charset="0"/>
              </a:rPr>
              <a:t>=</a:t>
            </a:r>
            <a:r>
              <a:rPr lang="en-IN" dirty="0" err="1">
                <a:solidFill>
                  <a:srgbClr val="212529"/>
                </a:solidFill>
                <a:latin typeface="Segoe UI" panose="020B0502040204020203" pitchFamily="34" charset="0"/>
              </a:rPr>
              <a:t>your_secret</a:t>
            </a:r>
            <a:r>
              <a:rPr lang="en-IN" dirty="0">
                <a:solidFill>
                  <a:srgbClr val="212529"/>
                </a:solidFill>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redirect_uri</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your_redirect_uri</a:t>
            </a:r>
            <a:endParaRPr lang="en-IN" dirty="0"/>
          </a:p>
        </p:txBody>
      </p:sp>
      <p:sp>
        <p:nvSpPr>
          <p:cNvPr id="4" name="Slide Number Placeholder 3">
            <a:extLst>
              <a:ext uri="{FF2B5EF4-FFF2-40B4-BE49-F238E27FC236}">
                <a16:creationId xmlns:a16="http://schemas.microsoft.com/office/drawing/2014/main" id="{9F79158C-D7A8-4826-848C-06E96C44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extLst>
      <p:ext uri="{BB962C8B-B14F-4D97-AF65-F5344CB8AC3E}">
        <p14:creationId xmlns:p14="http://schemas.microsoft.com/office/powerpoint/2010/main" val="3968274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BBE66-178B-4369-847C-2F0428471F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pic>
        <p:nvPicPr>
          <p:cNvPr id="6" name="Picture 5">
            <a:extLst>
              <a:ext uri="{FF2B5EF4-FFF2-40B4-BE49-F238E27FC236}">
                <a16:creationId xmlns:a16="http://schemas.microsoft.com/office/drawing/2014/main" id="{27C75F0B-2849-4E24-97D1-BF8163A56C65}"/>
              </a:ext>
            </a:extLst>
          </p:cNvPr>
          <p:cNvPicPr>
            <a:picLocks noChangeAspect="1"/>
          </p:cNvPicPr>
          <p:nvPr/>
        </p:nvPicPr>
        <p:blipFill>
          <a:blip r:embed="rId2"/>
          <a:stretch>
            <a:fillRect/>
          </a:stretch>
        </p:blipFill>
        <p:spPr>
          <a:xfrm>
            <a:off x="1858001" y="392198"/>
            <a:ext cx="4840510" cy="4359104"/>
          </a:xfrm>
          <a:prstGeom prst="rect">
            <a:avLst/>
          </a:prstGeom>
        </p:spPr>
      </p:pic>
    </p:spTree>
    <p:extLst>
      <p:ext uri="{BB962C8B-B14F-4D97-AF65-F5344CB8AC3E}">
        <p14:creationId xmlns:p14="http://schemas.microsoft.com/office/powerpoint/2010/main" val="98067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9CD9-5273-4583-8E4E-FDDC46360255}"/>
              </a:ext>
            </a:extLst>
          </p:cNvPr>
          <p:cNvSpPr>
            <a:spLocks noGrp="1"/>
          </p:cNvSpPr>
          <p:nvPr>
            <p:ph type="title"/>
          </p:nvPr>
        </p:nvSpPr>
        <p:spPr>
          <a:xfrm>
            <a:off x="311700" y="288275"/>
            <a:ext cx="8520600" cy="572700"/>
          </a:xfrm>
        </p:spPr>
        <p:txBody>
          <a:bodyPr/>
          <a:lstStyle/>
          <a:p>
            <a:r>
              <a:rPr lang="en-US" dirty="0"/>
              <a:t>Install related objects</a:t>
            </a:r>
            <a:endParaRPr lang="en-IN" dirty="0"/>
          </a:p>
        </p:txBody>
      </p:sp>
      <p:sp>
        <p:nvSpPr>
          <p:cNvPr id="3" name="Text Placeholder 2">
            <a:extLst>
              <a:ext uri="{FF2B5EF4-FFF2-40B4-BE49-F238E27FC236}">
                <a16:creationId xmlns:a16="http://schemas.microsoft.com/office/drawing/2014/main" id="{495F0D96-CE03-4899-AEF2-7A4D029E92C3}"/>
              </a:ext>
            </a:extLst>
          </p:cNvPr>
          <p:cNvSpPr>
            <a:spLocks noGrp="1"/>
          </p:cNvSpPr>
          <p:nvPr>
            <p:ph type="body" idx="1"/>
          </p:nvPr>
        </p:nvSpPr>
        <p:spPr/>
        <p:txBody>
          <a:bodyPr/>
          <a:lstStyle/>
          <a:p>
            <a:pPr marL="133350" indent="0">
              <a:buNone/>
            </a:pPr>
            <a:r>
              <a:rPr lang="en-IN" b="0" i="0" dirty="0">
                <a:solidFill>
                  <a:srgbClr val="000000"/>
                </a:solidFill>
                <a:effectLst/>
                <a:latin typeface="Arial" panose="020B0604020202020204" pitchFamily="34" charset="0"/>
                <a:hlinkClick r:id="rId2"/>
              </a:rPr>
              <a:t>packaging/installPackage.apexp?p0=04t2x0000048Isi</a:t>
            </a:r>
            <a:endParaRPr lang="en-IN" b="0" i="0" dirty="0">
              <a:solidFill>
                <a:srgbClr val="000000"/>
              </a:solidFill>
              <a:effectLst/>
              <a:latin typeface="Arial" panose="020B0604020202020204" pitchFamily="34" charset="0"/>
            </a:endParaRPr>
          </a:p>
          <a:p>
            <a:pPr marL="133350" indent="0">
              <a:buNone/>
            </a:pPr>
            <a:endParaRPr lang="en-IN" dirty="0"/>
          </a:p>
        </p:txBody>
      </p:sp>
      <p:sp>
        <p:nvSpPr>
          <p:cNvPr id="4" name="Slide Number Placeholder 3">
            <a:extLst>
              <a:ext uri="{FF2B5EF4-FFF2-40B4-BE49-F238E27FC236}">
                <a16:creationId xmlns:a16="http://schemas.microsoft.com/office/drawing/2014/main" id="{51234131-7425-4923-AAC5-5BD655AF6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177287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311700" y="6651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3rd party system included into this integration</a:t>
            </a:r>
            <a:endParaRPr/>
          </a:p>
        </p:txBody>
      </p:sp>
      <p:pic>
        <p:nvPicPr>
          <p:cNvPr id="227" name="Google Shape;227;p28"/>
          <p:cNvPicPr preferRelativeResize="0"/>
          <p:nvPr/>
        </p:nvPicPr>
        <p:blipFill>
          <a:blip r:embed="rId3">
            <a:alphaModFix/>
          </a:blip>
          <a:stretch>
            <a:fillRect/>
          </a:stretch>
        </p:blipFill>
        <p:spPr>
          <a:xfrm>
            <a:off x="3029750" y="1721250"/>
            <a:ext cx="2709701" cy="2955624"/>
          </a:xfrm>
          <a:prstGeom prst="rect">
            <a:avLst/>
          </a:prstGeom>
          <a:noFill/>
          <a:ln>
            <a:noFill/>
          </a:ln>
        </p:spPr>
      </p:pic>
      <p:sp>
        <p:nvSpPr>
          <p:cNvPr id="228" name="Google Shape;22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3rd party system included into this integration</a:t>
            </a:r>
            <a:endParaRPr/>
          </a:p>
        </p:txBody>
      </p:sp>
      <p:sp>
        <p:nvSpPr>
          <p:cNvPr id="234" name="Google Shape;234;p29"/>
          <p:cNvSpPr txBox="1">
            <a:spLocks noGrp="1"/>
          </p:cNvSpPr>
          <p:nvPr>
            <p:ph type="body" idx="1"/>
          </p:nvPr>
        </p:nvSpPr>
        <p:spPr>
          <a:xfrm>
            <a:off x="311700" y="1246817"/>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err="1"/>
              <a:t>OpenCage</a:t>
            </a:r>
            <a:r>
              <a:rPr lang="en-GB" dirty="0"/>
              <a:t> Geocoder</a:t>
            </a:r>
            <a:endParaRPr dirty="0"/>
          </a:p>
          <a:p>
            <a:pPr marL="457200" lvl="0" indent="-323850" algn="l" rtl="0">
              <a:spcBef>
                <a:spcPts val="0"/>
              </a:spcBef>
              <a:spcAft>
                <a:spcPts val="0"/>
              </a:spcAft>
              <a:buSzPts val="1500"/>
              <a:buAutoNum type="arabicPeriod"/>
            </a:pPr>
            <a:r>
              <a:rPr lang="en-GB" dirty="0"/>
              <a:t>Freshdesk</a:t>
            </a:r>
            <a:endParaRPr dirty="0"/>
          </a:p>
          <a:p>
            <a:pPr marL="457200" lvl="0" indent="-323850" algn="l" rtl="0">
              <a:spcBef>
                <a:spcPts val="0"/>
              </a:spcBef>
              <a:spcAft>
                <a:spcPts val="0"/>
              </a:spcAft>
              <a:buSzPts val="1500"/>
              <a:buAutoNum type="arabicPeriod"/>
            </a:pPr>
            <a:r>
              <a:rPr lang="en-GB" dirty="0"/>
              <a:t>QuickBooks</a:t>
            </a:r>
            <a:endParaRPr dirty="0"/>
          </a:p>
          <a:p>
            <a:pPr marL="457200" lvl="0" indent="-323850" algn="l" rtl="0">
              <a:spcBef>
                <a:spcPts val="0"/>
              </a:spcBef>
              <a:spcAft>
                <a:spcPts val="0"/>
              </a:spcAft>
              <a:buSzPts val="1500"/>
              <a:buAutoNum type="arabicPeriod"/>
            </a:pPr>
            <a:r>
              <a:rPr lang="en-GB" dirty="0"/>
              <a:t>Google Calendar</a:t>
            </a:r>
            <a:endParaRPr dirty="0"/>
          </a:p>
          <a:p>
            <a:pPr marL="457200" lvl="0" indent="-323850" algn="l" rtl="0">
              <a:spcBef>
                <a:spcPts val="0"/>
              </a:spcBef>
              <a:spcAft>
                <a:spcPts val="0"/>
              </a:spcAft>
              <a:buSzPts val="1500"/>
              <a:buAutoNum type="arabicPeriod"/>
            </a:pPr>
            <a:r>
              <a:rPr lang="en-GB" dirty="0"/>
              <a:t>LinkedIn</a:t>
            </a:r>
          </a:p>
          <a:p>
            <a:pPr>
              <a:buFont typeface="Georgia"/>
              <a:buAutoNum type="arabicPeriod"/>
            </a:pPr>
            <a:r>
              <a:rPr lang="en-GB" u="sng" dirty="0">
                <a:solidFill>
                  <a:srgbClr val="00B0F0"/>
                </a:solidFill>
                <a:hlinkClick r:id="rId3">
                  <a:extLst>
                    <a:ext uri="{A12FA001-AC4F-418D-AE19-62706E023703}">
                      <ahyp:hlinkClr xmlns:ahyp="http://schemas.microsoft.com/office/drawing/2018/hyperlinkcolor" val="tx"/>
                    </a:ext>
                  </a:extLst>
                </a:hlinkClick>
              </a:rPr>
              <a:t>Weather API</a:t>
            </a:r>
            <a:endParaRPr u="sng" dirty="0">
              <a:solidFill>
                <a:srgbClr val="00B0F0"/>
              </a:solidFill>
            </a:endParaRPr>
          </a:p>
          <a:p>
            <a:pPr marL="457200" lvl="0" indent="-323850" algn="l" rtl="0">
              <a:spcBef>
                <a:spcPts val="0"/>
              </a:spcBef>
              <a:spcAft>
                <a:spcPts val="0"/>
              </a:spcAft>
              <a:buClr>
                <a:srgbClr val="0000FF"/>
              </a:buClr>
              <a:buSzPts val="1500"/>
              <a:buAutoNum type="arabicPeriod"/>
            </a:pPr>
            <a:r>
              <a:rPr lang="en-GB" u="sng" dirty="0">
                <a:solidFill>
                  <a:srgbClr val="0000FF"/>
                </a:solidFill>
                <a:hlinkClick r:id="rId4">
                  <a:extLst>
                    <a:ext uri="{A12FA001-AC4F-418D-AE19-62706E023703}">
                      <ahyp:hlinkClr xmlns:ahyp="http://schemas.microsoft.com/office/drawing/2018/hyperlinkcolor" val="tx"/>
                    </a:ext>
                  </a:extLst>
                </a:hlinkClick>
              </a:rPr>
              <a:t>Financial </a:t>
            </a:r>
            <a:r>
              <a:rPr lang="en-GB" u="sng" dirty="0" err="1">
                <a:solidFill>
                  <a:srgbClr val="0000FF"/>
                </a:solidFill>
                <a:hlinkClick r:id="rId4">
                  <a:extLst>
                    <a:ext uri="{A12FA001-AC4F-418D-AE19-62706E023703}">
                      <ahyp:hlinkClr xmlns:ahyp="http://schemas.microsoft.com/office/drawing/2018/hyperlinkcolor" val="tx"/>
                    </a:ext>
                  </a:extLst>
                </a:hlinkClick>
              </a:rPr>
              <a:t>Modeling</a:t>
            </a:r>
            <a:r>
              <a:rPr lang="en-GB" u="sng" dirty="0">
                <a:solidFill>
                  <a:srgbClr val="0000FF"/>
                </a:solidFill>
                <a:hlinkClick r:id="rId4">
                  <a:extLst>
                    <a:ext uri="{A12FA001-AC4F-418D-AE19-62706E023703}">
                      <ahyp:hlinkClr xmlns:ahyp="http://schemas.microsoft.com/office/drawing/2018/hyperlinkcolor" val="tx"/>
                    </a:ext>
                  </a:extLst>
                </a:hlinkClick>
              </a:rPr>
              <a:t> Prep API</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err="1">
                <a:solidFill>
                  <a:srgbClr val="0000FF"/>
                </a:solidFill>
              </a:rPr>
              <a:t>Tradier</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a:solidFill>
                  <a:srgbClr val="0000FF"/>
                </a:solidFill>
              </a:rPr>
              <a:t>NPR</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a:solidFill>
                  <a:srgbClr val="0000FF"/>
                </a:solidFill>
              </a:rPr>
              <a:t>Spotify</a:t>
            </a:r>
          </a:p>
          <a:p>
            <a:pPr marL="457200" lvl="0" indent="-323850" algn="l" rtl="0">
              <a:spcBef>
                <a:spcPts val="0"/>
              </a:spcBef>
              <a:spcAft>
                <a:spcPts val="0"/>
              </a:spcAft>
              <a:buClr>
                <a:srgbClr val="0000FF"/>
              </a:buClr>
              <a:buSzPts val="1500"/>
              <a:buAutoNum type="arabicPeriod"/>
            </a:pPr>
            <a:r>
              <a:rPr lang="en-GB" dirty="0">
                <a:solidFill>
                  <a:srgbClr val="0000FF"/>
                </a:solidFill>
              </a:rPr>
              <a:t>Salesforce</a:t>
            </a:r>
          </a:p>
          <a:p>
            <a:pPr marL="457200" lvl="0" indent="-323850" algn="l" rtl="0">
              <a:spcBef>
                <a:spcPts val="0"/>
              </a:spcBef>
              <a:spcAft>
                <a:spcPts val="0"/>
              </a:spcAft>
              <a:buClr>
                <a:srgbClr val="0000FF"/>
              </a:buClr>
              <a:buSzPts val="1500"/>
              <a:buAutoNum type="arabicPeriod"/>
            </a:pPr>
            <a:r>
              <a:rPr lang="en-GB" dirty="0">
                <a:solidFill>
                  <a:srgbClr val="0000FF"/>
                </a:solidFill>
              </a:rPr>
              <a:t>Box.com</a:t>
            </a:r>
            <a:endParaRPr dirty="0">
              <a:solidFill>
                <a:srgbClr val="0000FF"/>
              </a:solidFill>
            </a:endParaRPr>
          </a:p>
        </p:txBody>
      </p:sp>
      <p:pic>
        <p:nvPicPr>
          <p:cNvPr id="235" name="Google Shape;235;p29"/>
          <p:cNvPicPr preferRelativeResize="0"/>
          <p:nvPr/>
        </p:nvPicPr>
        <p:blipFill>
          <a:blip r:embed="rId5">
            <a:alphaModFix/>
          </a:blip>
          <a:stretch>
            <a:fillRect/>
          </a:stretch>
        </p:blipFill>
        <p:spPr>
          <a:xfrm>
            <a:off x="5361725" y="1382863"/>
            <a:ext cx="2709701" cy="2955624"/>
          </a:xfrm>
          <a:prstGeom prst="rect">
            <a:avLst/>
          </a:prstGeom>
          <a:noFill/>
          <a:ln>
            <a:noFill/>
          </a:ln>
        </p:spPr>
      </p:pic>
      <p:sp>
        <p:nvSpPr>
          <p:cNvPr id="236" name="Google Shape;23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OpenCage Geocoder</a:t>
            </a:r>
            <a:endParaRPr/>
          </a:p>
        </p:txBody>
      </p:sp>
      <p:sp>
        <p:nvSpPr>
          <p:cNvPr id="242" name="Google Shape;24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The OpenCage Geocoder provides reverse (l</a:t>
            </a:r>
            <a:r>
              <a:rPr lang="en-GB" sz="1300" b="1">
                <a:solidFill>
                  <a:srgbClr val="212529"/>
                </a:solidFill>
                <a:highlight>
                  <a:srgbClr val="FFFFFF"/>
                </a:highlight>
              </a:rPr>
              <a:t>at/long to text</a:t>
            </a:r>
            <a:r>
              <a:rPr lang="en-GB" sz="1300">
                <a:solidFill>
                  <a:srgbClr val="212529"/>
                </a:solidFill>
                <a:highlight>
                  <a:srgbClr val="FFFFFF"/>
                </a:highlight>
              </a:rPr>
              <a:t>) and forward (text to </a:t>
            </a:r>
            <a:r>
              <a:rPr lang="en-GB" sz="1300" b="1">
                <a:solidFill>
                  <a:srgbClr val="212529"/>
                </a:solidFill>
                <a:highlight>
                  <a:srgbClr val="FFFFFF"/>
                </a:highlight>
              </a:rPr>
              <a:t>lat/long</a:t>
            </a:r>
            <a:r>
              <a:rPr lang="en-GB" sz="1300">
                <a:solidFill>
                  <a:srgbClr val="212529"/>
                </a:solidFill>
                <a:highlight>
                  <a:srgbClr val="FFFFFF"/>
                </a:highlight>
              </a:rPr>
              <a:t>) geocoding via a RESTful API. Behind the scenes we query multiple geocoders from various open data sources.</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Signup for Free </a:t>
            </a:r>
            <a:r>
              <a:rPr lang="en-GB" sz="1300" b="1" u="sng">
                <a:solidFill>
                  <a:schemeClr val="hlink"/>
                </a:solidFill>
                <a:highlight>
                  <a:srgbClr val="FFFFFF"/>
                </a:highlight>
                <a:hlinkClick r:id="rId3"/>
              </a:rPr>
              <a:t>OpenCage</a:t>
            </a:r>
            <a:r>
              <a:rPr lang="en-GB" sz="1300" b="1">
                <a:solidFill>
                  <a:srgbClr val="212529"/>
                </a:solidFill>
                <a:highlight>
                  <a:srgbClr val="FFFFFF"/>
                </a:highlight>
              </a:rPr>
              <a:t> </a:t>
            </a:r>
            <a:r>
              <a:rPr lang="en-GB" sz="1300">
                <a:solidFill>
                  <a:srgbClr val="212529"/>
                </a:solidFill>
                <a:highlight>
                  <a:srgbClr val="FFFFFF"/>
                </a:highlight>
              </a:rPr>
              <a:t>Account.</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a:t>
            </a:r>
            <a:r>
              <a:rPr lang="en-GB" sz="1300">
                <a:solidFill>
                  <a:srgbClr val="212529"/>
                </a:solidFill>
                <a:highlight>
                  <a:srgbClr val="FFFFFF"/>
                </a:highlight>
              </a:rPr>
              <a:t> Get the API Key and check the Request</a:t>
            </a:r>
            <a:endParaRPr sz="1300">
              <a:solidFill>
                <a:srgbClr val="212529"/>
              </a:solidFill>
              <a:highlight>
                <a:srgbClr val="FFFFFF"/>
              </a:highlight>
            </a:endParaRPr>
          </a:p>
          <a:p>
            <a:pPr marL="0" lvl="0" indent="0" algn="just" rtl="0">
              <a:spcBef>
                <a:spcPts val="1200"/>
              </a:spcBef>
              <a:spcAft>
                <a:spcPts val="1200"/>
              </a:spcAft>
              <a:buNone/>
            </a:pPr>
            <a:r>
              <a:rPr lang="en-GB" sz="1300" b="1">
                <a:solidFill>
                  <a:srgbClr val="212529"/>
                </a:solidFill>
                <a:highlight>
                  <a:srgbClr val="FFFFFF"/>
                </a:highlight>
              </a:rPr>
              <a:t>Step 3 -</a:t>
            </a:r>
            <a:r>
              <a:rPr lang="en-GB" sz="1300">
                <a:solidFill>
                  <a:srgbClr val="212529"/>
                </a:solidFill>
                <a:highlight>
                  <a:srgbClr val="FFFFFF"/>
                </a:highlight>
              </a:rPr>
              <a:t> Test the API Using Browser and PostMan</a:t>
            </a:r>
            <a:endParaRPr sz="1300">
              <a:solidFill>
                <a:srgbClr val="212529"/>
              </a:solidFill>
              <a:highlight>
                <a:srgbClr val="FFFFFF"/>
              </a:highlight>
            </a:endParaRPr>
          </a:p>
        </p:txBody>
      </p:sp>
      <p:sp>
        <p:nvSpPr>
          <p:cNvPr id="243" name="Google Shape;24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OpenCage Geocoder</a:t>
            </a:r>
            <a:endParaRPr/>
          </a:p>
        </p:txBody>
      </p:sp>
      <p:sp>
        <p:nvSpPr>
          <p:cNvPr id="249" name="Google Shape;24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Implement OpenCage Geocoder inside Salesforce.</a:t>
            </a:r>
            <a:endParaRPr sz="1300">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Steps to implement in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Add Remote Site Settings</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 </a:t>
            </a:r>
            <a:r>
              <a:rPr lang="en-GB" sz="1300">
                <a:solidFill>
                  <a:srgbClr val="212529"/>
                </a:solidFill>
                <a:highlight>
                  <a:srgbClr val="FFFFFF"/>
                </a:highlight>
              </a:rPr>
              <a:t>Create Custom Labels to Store the API Key and API Endpoint</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3 -</a:t>
            </a:r>
            <a:r>
              <a:rPr lang="en-GB" sz="1300">
                <a:solidFill>
                  <a:srgbClr val="212529"/>
                </a:solidFill>
                <a:highlight>
                  <a:srgbClr val="FFFFFF"/>
                </a:highlight>
              </a:rPr>
              <a:t> Develop the Apex Code in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4 -</a:t>
            </a:r>
            <a:r>
              <a:rPr lang="en-GB" sz="1300">
                <a:solidFill>
                  <a:srgbClr val="212529"/>
                </a:solidFill>
                <a:highlight>
                  <a:srgbClr val="FFFFFF"/>
                </a:highlight>
              </a:rPr>
              <a:t> Parse JSON response to Apex Class</a:t>
            </a:r>
            <a:endParaRPr sz="1300">
              <a:solidFill>
                <a:srgbClr val="212529"/>
              </a:solidFill>
              <a:highlight>
                <a:srgbClr val="FFFFFF"/>
              </a:highlight>
            </a:endParaRPr>
          </a:p>
          <a:p>
            <a:pPr marL="0" lvl="0" indent="0" algn="just" rtl="0">
              <a:spcBef>
                <a:spcPts val="1200"/>
              </a:spcBef>
              <a:spcAft>
                <a:spcPts val="1200"/>
              </a:spcAft>
              <a:buNone/>
            </a:pPr>
            <a:r>
              <a:rPr lang="en-GB" sz="1300" b="1">
                <a:solidFill>
                  <a:srgbClr val="212529"/>
                </a:solidFill>
                <a:highlight>
                  <a:srgbClr val="FFFFFF"/>
                </a:highlight>
              </a:rPr>
              <a:t>Step 5 - </a:t>
            </a:r>
            <a:r>
              <a:rPr lang="en-GB" sz="1300">
                <a:solidFill>
                  <a:srgbClr val="212529"/>
                </a:solidFill>
                <a:highlight>
                  <a:srgbClr val="FFFFFF"/>
                </a:highlight>
              </a:rPr>
              <a:t>Debug the response.</a:t>
            </a:r>
            <a:endParaRPr sz="1300">
              <a:solidFill>
                <a:srgbClr val="212529"/>
              </a:solidFill>
              <a:highlight>
                <a:srgbClr val="FFFFFF"/>
              </a:highlight>
            </a:endParaRPr>
          </a:p>
        </p:txBody>
      </p:sp>
      <p:sp>
        <p:nvSpPr>
          <p:cNvPr id="250" name="Google Shape;25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311700" y="33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OpenCage</a:t>
            </a:r>
            <a:r>
              <a:rPr lang="en-GB" dirty="0"/>
              <a:t> Geocoder Assignment</a:t>
            </a:r>
            <a:endParaRPr dirty="0"/>
          </a:p>
        </p:txBody>
      </p:sp>
      <p:sp>
        <p:nvSpPr>
          <p:cNvPr id="256" name="Google Shape;256;p32"/>
          <p:cNvSpPr txBox="1">
            <a:spLocks noGrp="1"/>
          </p:cNvSpPr>
          <p:nvPr>
            <p:ph type="body" idx="1"/>
          </p:nvPr>
        </p:nvSpPr>
        <p:spPr>
          <a:xfrm>
            <a:off x="311700" y="100832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text Field on Account Object with Label - Full Address and API Name - Address.</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Implement </a:t>
            </a:r>
            <a:r>
              <a:rPr lang="en-GB" sz="1300" b="1" dirty="0" err="1">
                <a:solidFill>
                  <a:srgbClr val="212529"/>
                </a:solidFill>
                <a:highlight>
                  <a:srgbClr val="FFFFFF"/>
                </a:highlight>
              </a:rPr>
              <a:t>reverseGeoCoding</a:t>
            </a:r>
            <a:r>
              <a:rPr lang="en-GB" sz="1300" dirty="0">
                <a:solidFill>
                  <a:srgbClr val="212529"/>
                </a:solidFill>
                <a:highlight>
                  <a:srgbClr val="FFFFFF"/>
                </a:highlight>
              </a:rPr>
              <a:t> method of </a:t>
            </a:r>
            <a:r>
              <a:rPr lang="en-GB" sz="1300" b="1" dirty="0" err="1">
                <a:solidFill>
                  <a:srgbClr val="212529"/>
                </a:solidFill>
                <a:highlight>
                  <a:srgbClr val="FFFFFF"/>
                </a:highlight>
              </a:rPr>
              <a:t>OpenCageGeocoderUtil</a:t>
            </a:r>
            <a:r>
              <a:rPr lang="en-GB" sz="1300" dirty="0">
                <a:solidFill>
                  <a:srgbClr val="212529"/>
                </a:solidFill>
                <a:highlight>
                  <a:srgbClr val="FFFFFF"/>
                </a:highlight>
              </a:rPr>
              <a:t> class to take </a:t>
            </a:r>
            <a:r>
              <a:rPr lang="en-GB" sz="1300" b="1" dirty="0">
                <a:solidFill>
                  <a:srgbClr val="212529"/>
                </a:solidFill>
                <a:highlight>
                  <a:srgbClr val="FFFFFF"/>
                </a:highlight>
              </a:rPr>
              <a:t>Latitude</a:t>
            </a:r>
            <a:r>
              <a:rPr lang="en-GB" sz="1300" dirty="0">
                <a:solidFill>
                  <a:srgbClr val="212529"/>
                </a:solidFill>
                <a:highlight>
                  <a:srgbClr val="FFFFFF"/>
                </a:highlight>
              </a:rPr>
              <a:t> and </a:t>
            </a:r>
            <a:r>
              <a:rPr lang="en-GB" sz="1300" b="1" dirty="0">
                <a:solidFill>
                  <a:srgbClr val="212529"/>
                </a:solidFill>
                <a:highlight>
                  <a:srgbClr val="FFFFFF"/>
                </a:highlight>
              </a:rPr>
              <a:t>Longitude</a:t>
            </a:r>
            <a:r>
              <a:rPr lang="en-GB" sz="1300" dirty="0">
                <a:solidFill>
                  <a:srgbClr val="212529"/>
                </a:solidFill>
                <a:highlight>
                  <a:srgbClr val="FFFFFF"/>
                </a:highlight>
              </a:rPr>
              <a:t> as query parameter and then update </a:t>
            </a:r>
            <a:r>
              <a:rPr lang="en-GB" sz="1300" b="1" dirty="0">
                <a:solidFill>
                  <a:srgbClr val="212529"/>
                </a:solidFill>
                <a:highlight>
                  <a:srgbClr val="FFFFFF"/>
                </a:highlight>
              </a:rPr>
              <a:t>Full Address</a:t>
            </a:r>
            <a:r>
              <a:rPr lang="en-GB" sz="1300" dirty="0">
                <a:solidFill>
                  <a:srgbClr val="212529"/>
                </a:solidFill>
                <a:highlight>
                  <a:srgbClr val="FFFFFF"/>
                </a:highlight>
              </a:rPr>
              <a:t> field with the formatter response and Shipping Address fields with the component response. Find the table for field mapping</a:t>
            </a:r>
            <a:endParaRPr sz="1300" dirty="0">
              <a:solidFill>
                <a:srgbClr val="212529"/>
              </a:solidFill>
              <a:highlight>
                <a:srgbClr val="FFFFFF"/>
              </a:highlight>
            </a:endParaRPr>
          </a:p>
          <a:p>
            <a:pPr marL="0" lvl="0" indent="0" algn="just" rtl="0">
              <a:spcBef>
                <a:spcPts val="1200"/>
              </a:spcBef>
              <a:spcAft>
                <a:spcPts val="1200"/>
              </a:spcAft>
              <a:buNone/>
            </a:pPr>
            <a:endParaRPr sz="1300" dirty="0">
              <a:solidFill>
                <a:srgbClr val="212529"/>
              </a:solidFill>
              <a:highlight>
                <a:srgbClr val="FFFFFF"/>
              </a:highlight>
            </a:endParaRPr>
          </a:p>
        </p:txBody>
      </p:sp>
      <p:graphicFrame>
        <p:nvGraphicFramePr>
          <p:cNvPr id="257" name="Google Shape;257;p32"/>
          <p:cNvGraphicFramePr/>
          <p:nvPr/>
        </p:nvGraphicFramePr>
        <p:xfrm>
          <a:off x="4093100" y="2277170"/>
          <a:ext cx="4111350" cy="2377260"/>
        </p:xfrm>
        <a:graphic>
          <a:graphicData uri="http://schemas.openxmlformats.org/drawingml/2006/table">
            <a:tbl>
              <a:tblPr>
                <a:noFill/>
                <a:tableStyleId>{840B61EB-43EB-4FF6-A244-1155B4A74798}</a:tableStyleId>
              </a:tblPr>
              <a:tblGrid>
                <a:gridCol w="2055675">
                  <a:extLst>
                    <a:ext uri="{9D8B030D-6E8A-4147-A177-3AD203B41FA5}">
                      <a16:colId xmlns:a16="http://schemas.microsoft.com/office/drawing/2014/main" val="20000"/>
                    </a:ext>
                  </a:extLst>
                </a:gridCol>
                <a:gridCol w="2055675">
                  <a:extLst>
                    <a:ext uri="{9D8B030D-6E8A-4147-A177-3AD203B41FA5}">
                      <a16:colId xmlns:a16="http://schemas.microsoft.com/office/drawing/2014/main" val="20001"/>
                    </a:ext>
                  </a:extLst>
                </a:gridCol>
              </a:tblGrid>
              <a:tr h="256675">
                <a:tc>
                  <a:txBody>
                    <a:bodyPr/>
                    <a:lstStyle/>
                    <a:p>
                      <a:pPr marL="0" lvl="0" indent="0" algn="l" rtl="0">
                        <a:spcBef>
                          <a:spcPts val="0"/>
                        </a:spcBef>
                        <a:spcAft>
                          <a:spcPts val="0"/>
                        </a:spcAft>
                        <a:buNone/>
                      </a:pPr>
                      <a:r>
                        <a:rPr lang="en-GB">
                          <a:latin typeface="Georgia"/>
                          <a:ea typeface="Georgia"/>
                          <a:cs typeface="Georgia"/>
                          <a:sym typeface="Georgia"/>
                        </a:rPr>
                        <a:t>Full Address</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formatted</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281975">
                <a:tc>
                  <a:txBody>
                    <a:bodyPr/>
                    <a:lstStyle/>
                    <a:p>
                      <a:pPr marL="0" lvl="0" indent="0" algn="l" rtl="0">
                        <a:spcBef>
                          <a:spcPts val="0"/>
                        </a:spcBef>
                        <a:spcAft>
                          <a:spcPts val="0"/>
                        </a:spcAft>
                        <a:buNone/>
                      </a:pPr>
                      <a:r>
                        <a:rPr lang="en-GB">
                          <a:latin typeface="Georgia"/>
                          <a:ea typeface="Georgia"/>
                          <a:cs typeface="Georgia"/>
                          <a:sym typeface="Georgia"/>
                        </a:rPr>
                        <a:t>Shipping Street</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road</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State</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state</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City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city</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Postal Code</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postcode</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Country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country</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bl>
          </a:graphicData>
        </a:graphic>
      </p:graphicFrame>
      <p:sp>
        <p:nvSpPr>
          <p:cNvPr id="258" name="Google Shape;258;p32"/>
          <p:cNvSpPr/>
          <p:nvPr/>
        </p:nvSpPr>
        <p:spPr>
          <a:xfrm>
            <a:off x="2002850" y="3112425"/>
            <a:ext cx="1880700" cy="470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2"/>
          <p:cNvPicPr preferRelativeResize="0"/>
          <p:nvPr/>
        </p:nvPicPr>
        <p:blipFill>
          <a:blip r:embed="rId3">
            <a:alphaModFix/>
          </a:blip>
          <a:stretch>
            <a:fillRect/>
          </a:stretch>
        </p:blipFill>
        <p:spPr>
          <a:xfrm>
            <a:off x="386125" y="2349850"/>
            <a:ext cx="2992094" cy="2398699"/>
          </a:xfrm>
          <a:prstGeom prst="rect">
            <a:avLst/>
          </a:prstGeom>
          <a:noFill/>
          <a:ln>
            <a:noFill/>
          </a:ln>
        </p:spPr>
      </p:pic>
      <p:sp>
        <p:nvSpPr>
          <p:cNvPr id="260" name="Google Shape;26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FreshDesk</a:t>
            </a:r>
            <a:endParaRPr/>
          </a:p>
        </p:txBody>
      </p:sp>
      <p:sp>
        <p:nvSpPr>
          <p:cNvPr id="266" name="Google Shape;26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Freshdesk is a ticketing system which is used to provide the support. A Company can use Freshdesk to provide the support to their company for their issues.</a:t>
            </a:r>
            <a:endParaRPr sz="1300">
              <a:solidFill>
                <a:srgbClr val="212529"/>
              </a:solidFill>
              <a:highlight>
                <a:srgbClr val="FFFFFF"/>
              </a:highlight>
            </a:endParaRPr>
          </a:p>
          <a:p>
            <a:pPr marL="457200" lvl="0" indent="-311150" algn="just" rtl="0">
              <a:spcBef>
                <a:spcPts val="1200"/>
              </a:spcBef>
              <a:spcAft>
                <a:spcPts val="0"/>
              </a:spcAft>
              <a:buSzPts val="1300"/>
              <a:buAutoNum type="arabicPeriod"/>
            </a:pPr>
            <a:r>
              <a:rPr lang="en-GB" sz="1300">
                <a:solidFill>
                  <a:srgbClr val="212529"/>
                </a:solidFill>
                <a:highlight>
                  <a:srgbClr val="FFFFFF"/>
                </a:highlight>
              </a:rPr>
              <a:t>Get Free </a:t>
            </a:r>
            <a:r>
              <a:rPr lang="en-GB" sz="1300" u="sng">
                <a:solidFill>
                  <a:schemeClr val="hlink"/>
                </a:solidFill>
                <a:highlight>
                  <a:srgbClr val="FFFFFF"/>
                </a:highlight>
                <a:hlinkClick r:id="rId3"/>
              </a:rPr>
              <a:t>Freshdesk Account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Read the API Document and go through with the Authentication api document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Test API using Postman</a:t>
            </a:r>
            <a:endParaRPr sz="1300">
              <a:solidFill>
                <a:srgbClr val="212529"/>
              </a:solidFill>
              <a:highlight>
                <a:srgbClr val="FFFFFF"/>
              </a:highlight>
            </a:endParaRPr>
          </a:p>
        </p:txBody>
      </p:sp>
      <p:sp>
        <p:nvSpPr>
          <p:cNvPr id="267" name="Google Shape;26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Freshdesk Integration in Salesforce</a:t>
            </a:r>
            <a:endParaRPr/>
          </a:p>
        </p:txBody>
      </p:sp>
      <p:sp>
        <p:nvSpPr>
          <p:cNvPr id="273" name="Google Shape;27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Follow the below steps to implement the freshdesk integration with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Part 1</a:t>
            </a:r>
            <a:endParaRPr sz="1300" b="1">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Create a Remote Site Setting - </a:t>
            </a:r>
            <a:r>
              <a:rPr lang="en-GB" sz="1300">
                <a:solidFill>
                  <a:srgbClr val="FF0000"/>
                </a:solidFill>
                <a:highlight>
                  <a:srgbClr val="FFFFFF"/>
                </a:highlight>
              </a:rPr>
              <a:t>Mandatory step for all the 3rd party apis.</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Custom Label to Store UserName &amp; Password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Contact in Freshdesk</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Ticket in Freshdesk</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Part 2</a:t>
            </a:r>
            <a:endParaRPr sz="1300" b="1">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List All Tickets from Freshdesk to Salesforce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List All contacts from Freshdesk to Salesforce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List All Tickets from Freshdesk to Salesforce related to a Contact record</a:t>
            </a:r>
            <a:endParaRPr sz="1300">
              <a:solidFill>
                <a:srgbClr val="212529"/>
              </a:solidFill>
              <a:highlight>
                <a:srgbClr val="FFFFFF"/>
              </a:highlight>
            </a:endParaRPr>
          </a:p>
        </p:txBody>
      </p:sp>
      <p:sp>
        <p:nvSpPr>
          <p:cNvPr id="274" name="Google Shape;27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311700" y="14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Freshdesk Assignment</a:t>
            </a:r>
            <a:endParaRPr dirty="0"/>
          </a:p>
        </p:txBody>
      </p:sp>
      <p:sp>
        <p:nvSpPr>
          <p:cNvPr id="280" name="Google Shape;280;p35"/>
          <p:cNvSpPr txBox="1">
            <a:spLocks noGrp="1"/>
          </p:cNvSpPr>
          <p:nvPr>
            <p:ph type="body" idx="1"/>
          </p:nvPr>
        </p:nvSpPr>
        <p:spPr>
          <a:xfrm>
            <a:off x="311700" y="71682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dirty="0">
                <a:solidFill>
                  <a:srgbClr val="212529"/>
                </a:solidFill>
                <a:highlight>
                  <a:srgbClr val="FFFFFF"/>
                </a:highlight>
              </a:rPr>
              <a:t>As we have seen how to call the </a:t>
            </a:r>
            <a:r>
              <a:rPr lang="en-GB" sz="1300" dirty="0" err="1">
                <a:solidFill>
                  <a:srgbClr val="212529"/>
                </a:solidFill>
                <a:highlight>
                  <a:srgbClr val="FFFFFF"/>
                </a:highlight>
              </a:rPr>
              <a:t>freshdesk</a:t>
            </a:r>
            <a:r>
              <a:rPr lang="en-GB" sz="1300" dirty="0">
                <a:solidFill>
                  <a:srgbClr val="212529"/>
                </a:solidFill>
                <a:highlight>
                  <a:srgbClr val="FFFFFF"/>
                </a:highlight>
              </a:rPr>
              <a:t> </a:t>
            </a:r>
            <a:r>
              <a:rPr lang="en-GB" sz="1300" dirty="0" err="1">
                <a:solidFill>
                  <a:srgbClr val="212529"/>
                </a:solidFill>
                <a:highlight>
                  <a:srgbClr val="FFFFFF"/>
                </a:highlight>
              </a:rPr>
              <a:t>api</a:t>
            </a:r>
            <a:r>
              <a:rPr lang="en-GB" sz="1300" dirty="0">
                <a:solidFill>
                  <a:srgbClr val="212529"/>
                </a:solidFill>
                <a:highlight>
                  <a:srgbClr val="FFFFFF"/>
                </a:highlight>
              </a:rPr>
              <a:t> using apex. Now, it’s time to implement the concept that we have learned so far.</a:t>
            </a:r>
            <a:endParaRPr sz="1300"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custom object in salesforce Name it Freshdesk Ticket and object name should be </a:t>
            </a:r>
            <a:r>
              <a:rPr lang="en-GB" sz="1300" dirty="0" err="1">
                <a:solidFill>
                  <a:srgbClr val="212529"/>
                </a:solidFill>
                <a:highlight>
                  <a:srgbClr val="FFFFFF"/>
                </a:highlight>
              </a:rPr>
              <a:t>fr_Ticket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Get the fields from </a:t>
            </a:r>
            <a:r>
              <a:rPr lang="en-GB" sz="1300" b="1" u="sng" dirty="0">
                <a:solidFill>
                  <a:schemeClr val="hlink"/>
                </a:solidFill>
                <a:highlight>
                  <a:srgbClr val="FFFFFF"/>
                </a:highlight>
                <a:hlinkClick r:id="rId3"/>
              </a:rPr>
              <a:t>this link</a:t>
            </a:r>
            <a:r>
              <a:rPr lang="en-GB" sz="1300" b="1" dirty="0">
                <a:solidFill>
                  <a:srgbClr val="212529"/>
                </a:solidFill>
                <a:highlight>
                  <a:srgbClr val="FFFFFF"/>
                </a:highlight>
              </a:rPr>
              <a:t> </a:t>
            </a:r>
            <a:r>
              <a:rPr lang="en-GB" sz="1300" dirty="0">
                <a:solidFill>
                  <a:srgbClr val="212529"/>
                </a:solidFill>
                <a:highlight>
                  <a:srgbClr val="FFFFFF"/>
                </a:highlight>
              </a:rPr>
              <a:t>and use the appropriate data type.</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field on Contact Record Label it Freshdesk Id and </a:t>
            </a:r>
            <a:r>
              <a:rPr lang="en-GB" sz="1300" dirty="0" err="1">
                <a:solidFill>
                  <a:srgbClr val="212529"/>
                </a:solidFill>
                <a:highlight>
                  <a:srgbClr val="FFFFFF"/>
                </a:highlight>
              </a:rPr>
              <a:t>api</a:t>
            </a:r>
            <a:r>
              <a:rPr lang="en-GB" sz="1300" dirty="0">
                <a:solidFill>
                  <a:srgbClr val="212529"/>
                </a:solidFill>
                <a:highlight>
                  <a:srgbClr val="FFFFFF"/>
                </a:highlight>
              </a:rPr>
              <a:t> name </a:t>
            </a:r>
            <a:r>
              <a:rPr lang="en-GB" sz="1300" dirty="0" err="1">
                <a:solidFill>
                  <a:srgbClr val="212529"/>
                </a:solidFill>
                <a:highlight>
                  <a:srgbClr val="FFFFFF"/>
                </a:highlight>
              </a:rPr>
              <a:t>fr_id</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lightning aura or web component which will take the below input and when you click on save it should create the ticket in </a:t>
            </a:r>
            <a:r>
              <a:rPr lang="en-GB" sz="1300" dirty="0" err="1">
                <a:solidFill>
                  <a:srgbClr val="212529"/>
                </a:solidFill>
                <a:highlight>
                  <a:srgbClr val="FFFFFF"/>
                </a:highlight>
              </a:rPr>
              <a:t>freshdesk</a:t>
            </a:r>
            <a:r>
              <a:rPr lang="en-GB" sz="1300" dirty="0">
                <a:solidFill>
                  <a:srgbClr val="212529"/>
                </a:solidFill>
                <a:highlight>
                  <a:srgbClr val="FFFFFF"/>
                </a:highlight>
              </a:rPr>
              <a:t> and salesforce as well. Check the </a:t>
            </a:r>
            <a:r>
              <a:rPr lang="en-GB" sz="1300" dirty="0" err="1">
                <a:solidFill>
                  <a:srgbClr val="212529"/>
                </a:solidFill>
                <a:highlight>
                  <a:srgbClr val="FFFFFF"/>
                </a:highlight>
              </a:rPr>
              <a:t>mockup</a:t>
            </a:r>
            <a:endParaRPr sz="1300" dirty="0">
              <a:solidFill>
                <a:srgbClr val="212529"/>
              </a:solidFill>
              <a:highlight>
                <a:srgbClr val="FFFFFF"/>
              </a:highlight>
            </a:endParaRPr>
          </a:p>
        </p:txBody>
      </p:sp>
      <p:pic>
        <p:nvPicPr>
          <p:cNvPr id="281" name="Google Shape;281;p35"/>
          <p:cNvPicPr preferRelativeResize="0"/>
          <p:nvPr/>
        </p:nvPicPr>
        <p:blipFill>
          <a:blip r:embed="rId4">
            <a:alphaModFix/>
          </a:blip>
          <a:stretch>
            <a:fillRect/>
          </a:stretch>
        </p:blipFill>
        <p:spPr>
          <a:xfrm>
            <a:off x="2118125" y="2571750"/>
            <a:ext cx="4087926" cy="2363876"/>
          </a:xfrm>
          <a:prstGeom prst="rect">
            <a:avLst/>
          </a:prstGeom>
          <a:noFill/>
          <a:ln>
            <a:noFill/>
          </a:ln>
        </p:spPr>
      </p:pic>
      <p:sp>
        <p:nvSpPr>
          <p:cNvPr id="282" name="Google Shape;28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311700" y="14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Freshdesk Ticket (fr_ticket) fields</a:t>
            </a:r>
            <a:endParaRPr/>
          </a:p>
        </p:txBody>
      </p:sp>
      <p:pic>
        <p:nvPicPr>
          <p:cNvPr id="288" name="Google Shape;288;p36"/>
          <p:cNvPicPr preferRelativeResize="0"/>
          <p:nvPr/>
        </p:nvPicPr>
        <p:blipFill>
          <a:blip r:embed="rId3">
            <a:alphaModFix/>
          </a:blip>
          <a:stretch>
            <a:fillRect/>
          </a:stretch>
        </p:blipFill>
        <p:spPr>
          <a:xfrm>
            <a:off x="311700" y="868725"/>
            <a:ext cx="7891623" cy="3725501"/>
          </a:xfrm>
          <a:prstGeom prst="rect">
            <a:avLst/>
          </a:prstGeom>
          <a:noFill/>
          <a:ln>
            <a:noFill/>
          </a:ln>
        </p:spPr>
      </p:pic>
      <p:sp>
        <p:nvSpPr>
          <p:cNvPr id="289" name="Google Shape;28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Quickbooks</a:t>
            </a:r>
            <a:endParaRPr/>
          </a:p>
        </p:txBody>
      </p:sp>
      <p:sp>
        <p:nvSpPr>
          <p:cNvPr id="295" name="Google Shape;29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Quickbooks is an accounting software which can help any small or medium size business to manage</a:t>
            </a:r>
            <a:endParaRPr sz="130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Manage Employees &amp; Track Expenses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Payroll &amp; Time Tracking Management</a:t>
            </a:r>
            <a:endParaRPr sz="1300" b="1">
              <a:solidFill>
                <a:srgbClr val="38761D"/>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Online Banking</a:t>
            </a:r>
            <a:endParaRPr sz="1300">
              <a:solidFill>
                <a:srgbClr val="212529"/>
              </a:solidFill>
              <a:highlight>
                <a:srgbClr val="FFFFFF"/>
              </a:highlight>
            </a:endParaRPr>
          </a:p>
          <a:p>
            <a:pPr marL="0" lvl="0" indent="0" algn="just" rtl="0">
              <a:spcBef>
                <a:spcPts val="1200"/>
              </a:spcBef>
              <a:spcAft>
                <a:spcPts val="0"/>
              </a:spcAft>
              <a:buNone/>
            </a:pP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There are two version of quickbooks software </a:t>
            </a:r>
            <a:endParaRPr sz="1300" b="1">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a) Quickbooks Desktop  (POS) </a:t>
            </a:r>
            <a:endParaRPr sz="1300">
              <a:solidFill>
                <a:srgbClr val="212529"/>
              </a:solidFill>
              <a:highlight>
                <a:srgbClr val="FFFFFF"/>
              </a:highlight>
            </a:endParaRPr>
          </a:p>
          <a:p>
            <a:pPr marL="0" lvl="0" indent="0" algn="just" rtl="0">
              <a:spcBef>
                <a:spcPts val="1200"/>
              </a:spcBef>
              <a:spcAft>
                <a:spcPts val="1200"/>
              </a:spcAft>
              <a:buNone/>
            </a:pPr>
            <a:r>
              <a:rPr lang="en-GB" sz="1300">
                <a:solidFill>
                  <a:srgbClr val="212529"/>
                </a:solidFill>
                <a:highlight>
                  <a:srgbClr val="FFFFFF"/>
                </a:highlight>
              </a:rPr>
              <a:t>b) Quickbooks Online  (QBO)</a:t>
            </a:r>
            <a:endParaRPr sz="1300">
              <a:solidFill>
                <a:srgbClr val="212529"/>
              </a:solidFill>
              <a:highlight>
                <a:srgbClr val="FFFFFF"/>
              </a:highlight>
            </a:endParaRPr>
          </a:p>
        </p:txBody>
      </p:sp>
      <p:sp>
        <p:nvSpPr>
          <p:cNvPr id="296" name="Google Shape;2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189844"/>
            <a:ext cx="8520600" cy="572700"/>
          </a:xfrm>
        </p:spPr>
        <p:txBody>
          <a:bodyPr/>
          <a:lstStyle/>
          <a:p>
            <a:r>
              <a:rPr lang="en-US" dirty="0"/>
              <a:t>How to get help</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863550"/>
            <a:ext cx="8520600" cy="3416400"/>
          </a:xfrm>
        </p:spPr>
        <p:txBody>
          <a:bodyPr/>
          <a:lstStyle/>
          <a:p>
            <a:pPr marL="476250" indent="-342900">
              <a:buFont typeface="+mj-lt"/>
              <a:buAutoNum type="arabicPeriod"/>
            </a:pPr>
            <a:r>
              <a:rPr lang="en-US" dirty="0"/>
              <a:t>Email</a:t>
            </a:r>
          </a:p>
          <a:p>
            <a:pPr marL="590550" lvl="1" indent="0">
              <a:buNone/>
            </a:pPr>
            <a:r>
              <a:rPr lang="en-US" dirty="0">
                <a:hlinkClick r:id="rId3"/>
              </a:rPr>
              <a:t>sfdcpanther@gmail.com</a:t>
            </a:r>
            <a:endParaRPr lang="en-US" dirty="0"/>
          </a:p>
          <a:p>
            <a:pPr marL="476250" indent="-342900">
              <a:buFont typeface="+mj-lt"/>
              <a:buAutoNum type="arabicPeriod"/>
            </a:pPr>
            <a:r>
              <a:rPr lang="en-US" dirty="0"/>
              <a:t>Twitter</a:t>
            </a:r>
          </a:p>
          <a:p>
            <a:pPr marL="590550" lvl="1" indent="0">
              <a:buNone/>
            </a:pPr>
            <a:r>
              <a:rPr lang="en-US" dirty="0"/>
              <a:t>@cloudyamit &amp; @sfdc_panther</a:t>
            </a:r>
          </a:p>
          <a:p>
            <a:pPr marL="476250" indent="-342900">
              <a:buFont typeface="+mj-lt"/>
              <a:buAutoNum type="arabicPeriod"/>
            </a:pPr>
            <a:r>
              <a:rPr lang="en-US" dirty="0"/>
              <a:t>LinkedIn</a:t>
            </a:r>
          </a:p>
          <a:p>
            <a:pPr marL="933450" lvl="1" indent="-342900">
              <a:buFont typeface="+mj-lt"/>
              <a:buAutoNum type="arabicPeriod"/>
            </a:pPr>
            <a:r>
              <a:rPr lang="en-US" dirty="0"/>
              <a:t>/in/</a:t>
            </a:r>
            <a:r>
              <a:rPr lang="en-US" dirty="0" err="1"/>
              <a:t>simplyamit</a:t>
            </a:r>
            <a:endParaRPr lang="en-US" dirty="0"/>
          </a:p>
          <a:p>
            <a:pPr marL="933450" lvl="1" indent="-342900">
              <a:buFont typeface="+mj-lt"/>
              <a:buAutoNum type="arabicPeriod"/>
            </a:pPr>
            <a:r>
              <a:rPr lang="en-US" dirty="0">
                <a:hlinkClick r:id="rId4"/>
              </a:rPr>
              <a:t>http://www.linkedin.com/company/sfdcpanther</a:t>
            </a:r>
            <a:endParaRPr lang="en-US" dirty="0"/>
          </a:p>
          <a:p>
            <a:pPr marL="933450" lvl="1" indent="-342900">
              <a:buFont typeface="+mj-lt"/>
              <a:buAutoNum type="arabicPeriod"/>
            </a:pPr>
            <a:endParaRPr lang="en-US" dirty="0"/>
          </a:p>
          <a:p>
            <a:pPr marL="133350" indent="0">
              <a:buNone/>
            </a:pPr>
            <a:r>
              <a:rPr lang="en-US" dirty="0"/>
              <a:t>4 – Question &amp; Answer Window</a:t>
            </a:r>
          </a:p>
          <a:p>
            <a:pPr marL="9334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1026" name="Picture 2" descr="Clipart - Help Typography | Typography, Clip art, Tag art">
            <a:extLst>
              <a:ext uri="{FF2B5EF4-FFF2-40B4-BE49-F238E27FC236}">
                <a16:creationId xmlns:a16="http://schemas.microsoft.com/office/drawing/2014/main" id="{AF91FBA0-9E19-4A88-983F-944C29FD7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58" y="899268"/>
            <a:ext cx="3816350" cy="238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76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313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Setup Quickbooks Account</a:t>
            </a:r>
            <a:endParaRPr/>
          </a:p>
        </p:txBody>
      </p:sp>
      <p:sp>
        <p:nvSpPr>
          <p:cNvPr id="302" name="Google Shape;302;p38"/>
          <p:cNvSpPr txBox="1">
            <a:spLocks noGrp="1"/>
          </p:cNvSpPr>
          <p:nvPr>
            <p:ph type="body" idx="1"/>
          </p:nvPr>
        </p:nvSpPr>
        <p:spPr>
          <a:xfrm>
            <a:off x="311700" y="983200"/>
            <a:ext cx="8520600" cy="36336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Get a Free 30 Days Trial Account From </a:t>
            </a:r>
            <a:r>
              <a:rPr lang="en-GB" sz="1300" u="sng">
                <a:solidFill>
                  <a:schemeClr val="hlink"/>
                </a:solidFill>
                <a:highlight>
                  <a:srgbClr val="FFFFFF"/>
                </a:highlight>
                <a:hlinkClick r:id="rId3"/>
              </a:rPr>
              <a:t>Here</a:t>
            </a:r>
            <a:r>
              <a:rPr lang="en-GB" sz="1300">
                <a:solidFill>
                  <a:srgbClr val="212529"/>
                </a:solidFill>
                <a:highlight>
                  <a:srgbClr val="FFFFFF"/>
                </a:highlight>
              </a:rPr>
              <a:t>. Here is the </a:t>
            </a:r>
            <a:r>
              <a:rPr lang="en-GB" sz="1300" u="sng">
                <a:solidFill>
                  <a:schemeClr val="hlink"/>
                </a:solidFill>
                <a:highlight>
                  <a:srgbClr val="FFFFFF"/>
                </a:highlight>
                <a:hlinkClick r:id="rId4"/>
              </a:rPr>
              <a:t>step by step document</a:t>
            </a:r>
            <a:r>
              <a:rPr lang="en-GB" sz="1300">
                <a:solidFill>
                  <a:srgbClr val="212529"/>
                </a:solidFill>
                <a:highlight>
                  <a:srgbClr val="FFFFFF"/>
                </a:highlight>
              </a:rPr>
              <a:t> by Quickbooks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Setup the default Sandbox for the demo purpose.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Read the authentication API and get the access token with the help of Postman</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Test the sample apis using postman</a:t>
            </a:r>
            <a:endParaRPr sz="1300">
              <a:solidFill>
                <a:srgbClr val="212529"/>
              </a:solidFill>
              <a:highlight>
                <a:srgbClr val="FFFFFF"/>
              </a:highlight>
            </a:endParaRPr>
          </a:p>
          <a:p>
            <a:pPr marL="457200" lvl="0" indent="0" algn="just" rtl="0">
              <a:spcBef>
                <a:spcPts val="1200"/>
              </a:spcBef>
              <a:spcAft>
                <a:spcPts val="0"/>
              </a:spcAft>
              <a:buNone/>
            </a:pP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Quickbooks</a:t>
            </a:r>
            <a:r>
              <a:rPr lang="en-GB" sz="1300">
                <a:solidFill>
                  <a:srgbClr val="212529"/>
                </a:solidFill>
                <a:highlight>
                  <a:srgbClr val="FFFFFF"/>
                </a:highlight>
              </a:rPr>
              <a:t> uses oAuth 2.0 for authentication that means its uses 2 Step process to get the access token.</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Get the authorization code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a:t>
            </a:r>
            <a:r>
              <a:rPr lang="en-GB" sz="1300">
                <a:solidFill>
                  <a:srgbClr val="212529"/>
                </a:solidFill>
                <a:highlight>
                  <a:srgbClr val="FFFFFF"/>
                </a:highlight>
              </a:rPr>
              <a:t> Get the access code</a:t>
            </a:r>
            <a:endParaRPr sz="1300">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Below are the quickbooks url to make the api calls after getting the access token.</a:t>
            </a:r>
            <a:endParaRPr sz="1300">
              <a:solidFill>
                <a:srgbClr val="212529"/>
              </a:solidFill>
              <a:highlight>
                <a:srgbClr val="FFFFFF"/>
              </a:highlight>
            </a:endParaRPr>
          </a:p>
          <a:p>
            <a:pPr marL="457200" lvl="0" indent="-311150" algn="just" rtl="0">
              <a:spcBef>
                <a:spcPts val="1200"/>
              </a:spcBef>
              <a:spcAft>
                <a:spcPts val="0"/>
              </a:spcAft>
              <a:buSzPts val="1300"/>
              <a:buAutoNum type="arabicPeriod"/>
            </a:pPr>
            <a:r>
              <a:rPr lang="en-GB" sz="1300">
                <a:solidFill>
                  <a:srgbClr val="212529"/>
                </a:solidFill>
                <a:highlight>
                  <a:srgbClr val="FFFFFF"/>
                </a:highlight>
              </a:rPr>
              <a:t>Production Base URL: </a:t>
            </a:r>
            <a:r>
              <a:rPr lang="en-GB" sz="1300" u="sng">
                <a:solidFill>
                  <a:schemeClr val="hlink"/>
                </a:solidFill>
                <a:highlight>
                  <a:srgbClr val="FFFFFF"/>
                </a:highlight>
                <a:hlinkClick r:id="rId5"/>
              </a:rPr>
              <a:t>https://quickbooks.api.intuit.com</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Sandbox Base URL: </a:t>
            </a:r>
            <a:r>
              <a:rPr lang="en-GB" sz="1300" u="sng">
                <a:solidFill>
                  <a:schemeClr val="hlink"/>
                </a:solidFill>
                <a:highlight>
                  <a:srgbClr val="FFFFFF"/>
                </a:highlight>
                <a:hlinkClick r:id="rId6"/>
              </a:rPr>
              <a:t>https://sandbox-quickbooks.api.intuit.com</a:t>
            </a:r>
            <a:endParaRPr sz="1300">
              <a:solidFill>
                <a:srgbClr val="212529"/>
              </a:solidFill>
              <a:highlight>
                <a:srgbClr val="FFFFFF"/>
              </a:highlight>
            </a:endParaRPr>
          </a:p>
          <a:p>
            <a:pPr marL="0" lvl="0" indent="0" algn="just" rtl="0">
              <a:spcBef>
                <a:spcPts val="1200"/>
              </a:spcBef>
              <a:spcAft>
                <a:spcPts val="1200"/>
              </a:spcAft>
              <a:buNone/>
            </a:pPr>
            <a:endParaRPr sz="1300">
              <a:solidFill>
                <a:srgbClr val="212529"/>
              </a:solidFill>
              <a:highlight>
                <a:srgbClr val="FFFFFF"/>
              </a:highlight>
            </a:endParaRPr>
          </a:p>
        </p:txBody>
      </p:sp>
      <p:sp>
        <p:nvSpPr>
          <p:cNvPr id="303" name="Google Shape;30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Authenticate Quickbooks from Salesforce</a:t>
            </a:r>
            <a:endParaRPr/>
          </a:p>
        </p:txBody>
      </p:sp>
      <p:sp>
        <p:nvSpPr>
          <p:cNvPr id="309" name="Google Shape;30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Add Remote Site Settings - </a:t>
            </a:r>
            <a:r>
              <a:rPr lang="en-GB" sz="1300">
                <a:solidFill>
                  <a:srgbClr val="FF0000"/>
                </a:solidFill>
                <a:highlight>
                  <a:srgbClr val="FFFFFF"/>
                </a:highlight>
              </a:rPr>
              <a:t>Mandatory for all the Outbound APIs</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Custom Metadata to store the quickbooks access token and endpoint details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VF Page and use that VF page as redirect URI</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custom label to store the MasterLabel of custom metadata record that we have created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Prepare the Url to get the authorization code - </a:t>
            </a:r>
            <a:r>
              <a:rPr lang="en-GB" sz="1300">
                <a:solidFill>
                  <a:srgbClr val="FF0000"/>
                </a:solidFill>
                <a:highlight>
                  <a:srgbClr val="FFFFFF"/>
                </a:highlight>
              </a:rPr>
              <a:t>We did in previous Lecture</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Develop and apex class to get the access token and deploy the custom metadata record.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Implement the Refresh Token method</a:t>
            </a:r>
            <a:endParaRPr sz="1300">
              <a:solidFill>
                <a:srgbClr val="212529"/>
              </a:solidFill>
              <a:highlight>
                <a:srgbClr val="FFFFFF"/>
              </a:highlight>
            </a:endParaRPr>
          </a:p>
        </p:txBody>
      </p:sp>
      <p:sp>
        <p:nvSpPr>
          <p:cNvPr id="310" name="Google Shape;31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Make API callouts to Quickbooks from Salesforce</a:t>
            </a:r>
            <a:endParaRPr/>
          </a:p>
        </p:txBody>
      </p:sp>
      <p:sp>
        <p:nvSpPr>
          <p:cNvPr id="316" name="Google Shape;31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We will make the below callouts from salesforce to quickbooks</a:t>
            </a:r>
            <a:endParaRPr sz="130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Create a Customer to Quickbooks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an Invoice record to quickbooks related to the created contact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chemeClr val="lt1"/>
                </a:highlight>
              </a:rPr>
              <a:t>Create Payment record to Quickbooks</a:t>
            </a:r>
            <a:endParaRPr sz="1300">
              <a:solidFill>
                <a:srgbClr val="212529"/>
              </a:solidFill>
              <a:highlight>
                <a:srgbClr val="FFFFFF"/>
              </a:highlight>
            </a:endParaRPr>
          </a:p>
        </p:txBody>
      </p:sp>
      <p:sp>
        <p:nvSpPr>
          <p:cNvPr id="317" name="Google Shape;31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52</a:t>
            </a:fld>
            <a:endParaRPr/>
          </a:p>
        </p:txBody>
      </p:sp>
      <p:pic>
        <p:nvPicPr>
          <p:cNvPr id="318" name="Google Shape;318;p40"/>
          <p:cNvPicPr preferRelativeResize="0"/>
          <p:nvPr/>
        </p:nvPicPr>
        <p:blipFill>
          <a:blip r:embed="rId3">
            <a:alphaModFix/>
          </a:blip>
          <a:stretch>
            <a:fillRect/>
          </a:stretch>
        </p:blipFill>
        <p:spPr>
          <a:xfrm>
            <a:off x="4820825" y="2162000"/>
            <a:ext cx="4011475" cy="2406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Quickbooks</a:t>
            </a:r>
            <a:r>
              <a:rPr lang="en-GB" dirty="0"/>
              <a:t> Assignment #1</a:t>
            </a:r>
            <a:endParaRPr dirty="0"/>
          </a:p>
        </p:txBody>
      </p:sp>
      <p:sp>
        <p:nvSpPr>
          <p:cNvPr id="324" name="Google Shape;324;p41"/>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b="1" dirty="0">
                <a:solidFill>
                  <a:srgbClr val="212529"/>
                </a:solidFill>
                <a:highlight>
                  <a:srgbClr val="FFFFFF"/>
                </a:highlight>
              </a:rPr>
              <a:t>Assignment 1 - </a:t>
            </a:r>
            <a:endParaRPr sz="1300" b="1"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new custom object in salesforce and Label it as </a:t>
            </a:r>
            <a:r>
              <a:rPr lang="en-GB" sz="1300" b="1" dirty="0" err="1">
                <a:solidFill>
                  <a:srgbClr val="212529"/>
                </a:solidFill>
                <a:highlight>
                  <a:srgbClr val="FFFFFF"/>
                </a:highlight>
              </a:rPr>
              <a:t>Quickbooks</a:t>
            </a:r>
            <a:r>
              <a:rPr lang="en-GB" sz="1300" b="1" dirty="0">
                <a:solidFill>
                  <a:srgbClr val="212529"/>
                </a:solidFill>
                <a:highlight>
                  <a:srgbClr val="FFFFFF"/>
                </a:highlight>
              </a:rPr>
              <a:t> Invoice</a:t>
            </a:r>
            <a:r>
              <a:rPr lang="en-GB" sz="1300" dirty="0">
                <a:solidFill>
                  <a:srgbClr val="212529"/>
                </a:solidFill>
                <a:highlight>
                  <a:srgbClr val="FFFFFF"/>
                </a:highlight>
              </a:rPr>
              <a:t> and object name should be </a:t>
            </a:r>
            <a:r>
              <a:rPr lang="en-GB" sz="1300" b="1" dirty="0" err="1">
                <a:solidFill>
                  <a:srgbClr val="212529"/>
                </a:solidFill>
                <a:highlight>
                  <a:srgbClr val="FFFFFF"/>
                </a:highlight>
              </a:rPr>
              <a:t>qb_Invoice</a:t>
            </a:r>
            <a:r>
              <a:rPr lang="en-GB" sz="1300" dirty="0">
                <a:solidFill>
                  <a:srgbClr val="212529"/>
                </a:solidFill>
                <a:highlight>
                  <a:srgbClr val="FFFFFF"/>
                </a:highlight>
              </a:rPr>
              <a:t>. You can get all the fields from </a:t>
            </a:r>
            <a:r>
              <a:rPr lang="en-GB" sz="1300" u="sng" dirty="0">
                <a:solidFill>
                  <a:schemeClr val="hlink"/>
                </a:solidFill>
                <a:highlight>
                  <a:srgbClr val="FFFFFF"/>
                </a:highlight>
                <a:hlinkClick r:id="rId3"/>
              </a:rPr>
              <a:t>Here</a:t>
            </a:r>
            <a:r>
              <a:rPr lang="en-GB" sz="1300" dirty="0">
                <a:solidFill>
                  <a:srgbClr val="212529"/>
                </a:solidFill>
                <a:highlight>
                  <a:srgbClr val="FFFFFF"/>
                </a:highlight>
              </a:rPr>
              <a: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Lightning Web/Aura Component which will take input from user to create an Invoice record into the </a:t>
            </a:r>
            <a:r>
              <a:rPr lang="en-GB" sz="1300" dirty="0" err="1">
                <a:solidFill>
                  <a:srgbClr val="212529"/>
                </a:solidFill>
                <a:highlight>
                  <a:srgbClr val="FFFFFF"/>
                </a:highlight>
              </a:rPr>
              <a:t>Quickbooks</a:t>
            </a:r>
            <a:r>
              <a:rPr lang="en-GB" sz="1300" dirty="0">
                <a:solidFill>
                  <a:srgbClr val="212529"/>
                </a:solidFill>
                <a:highlight>
                  <a:srgbClr val="FFFFFF"/>
                </a:highlight>
              </a:rPr>
              <a:t> system and if the Invoice is created save the invoice in salesforce system as well.</a:t>
            </a:r>
            <a:endParaRPr sz="1300" dirty="0">
              <a:solidFill>
                <a:srgbClr val="212529"/>
              </a:solidFill>
              <a:highlight>
                <a:srgbClr val="FFFFFF"/>
              </a:highlight>
            </a:endParaRPr>
          </a:p>
          <a:p>
            <a:pPr marL="457200" lvl="0" indent="-311150" algn="just" rtl="0">
              <a:spcBef>
                <a:spcPts val="0"/>
              </a:spcBef>
              <a:spcAft>
                <a:spcPts val="0"/>
              </a:spcAft>
              <a:buClr>
                <a:srgbClr val="FF0000"/>
              </a:buClr>
              <a:buSzPts val="1300"/>
              <a:buAutoNum type="arabicPeriod"/>
            </a:pPr>
            <a:r>
              <a:rPr lang="en-GB" sz="1300" dirty="0">
                <a:solidFill>
                  <a:srgbClr val="FF0000"/>
                </a:solidFill>
                <a:highlight>
                  <a:srgbClr val="FFFFFF"/>
                </a:highlight>
              </a:rPr>
              <a:t>You can hard code the customer to associate the Invoice with</a:t>
            </a:r>
            <a:endParaRPr sz="1300" dirty="0">
              <a:solidFill>
                <a:srgbClr val="FF0000"/>
              </a:solidFill>
              <a:highlight>
                <a:srgbClr val="FFFFFF"/>
              </a:highlight>
            </a:endParaRPr>
          </a:p>
          <a:p>
            <a:pPr marL="0" lvl="0" indent="0" algn="just" rtl="0">
              <a:spcBef>
                <a:spcPts val="1200"/>
              </a:spcBef>
              <a:spcAft>
                <a:spcPts val="1200"/>
              </a:spcAft>
              <a:buNone/>
            </a:pPr>
            <a:endParaRPr sz="1300" dirty="0">
              <a:solidFill>
                <a:srgbClr val="FF0000"/>
              </a:solidFill>
              <a:highlight>
                <a:schemeClr val="lt1"/>
              </a:highlight>
            </a:endParaRPr>
          </a:p>
        </p:txBody>
      </p:sp>
      <p:pic>
        <p:nvPicPr>
          <p:cNvPr id="325" name="Google Shape;325;p41"/>
          <p:cNvPicPr preferRelativeResize="0"/>
          <p:nvPr/>
        </p:nvPicPr>
        <p:blipFill>
          <a:blip r:embed="rId4">
            <a:alphaModFix/>
          </a:blip>
          <a:stretch>
            <a:fillRect/>
          </a:stretch>
        </p:blipFill>
        <p:spPr>
          <a:xfrm>
            <a:off x="2352700" y="2644425"/>
            <a:ext cx="4154251" cy="2203449"/>
          </a:xfrm>
          <a:prstGeom prst="rect">
            <a:avLst/>
          </a:prstGeom>
          <a:noFill/>
          <a:ln>
            <a:noFill/>
          </a:ln>
        </p:spPr>
      </p:pic>
      <p:sp>
        <p:nvSpPr>
          <p:cNvPr id="326" name="Google Shape;32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Quickbooks</a:t>
            </a:r>
            <a:r>
              <a:rPr lang="en-GB" dirty="0"/>
              <a:t> Assignment #2</a:t>
            </a:r>
            <a:endParaRPr dirty="0"/>
          </a:p>
        </p:txBody>
      </p:sp>
      <p:sp>
        <p:nvSpPr>
          <p:cNvPr id="332" name="Google Shape;332;p42"/>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b="1" dirty="0">
                <a:solidFill>
                  <a:srgbClr val="212529"/>
                </a:solidFill>
                <a:highlight>
                  <a:srgbClr val="FFFFFF"/>
                </a:highlight>
              </a:rPr>
              <a:t>Assignment 2 - </a:t>
            </a:r>
            <a:endParaRPr sz="1300" b="1"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new custom object in salesforce and Label is as </a:t>
            </a:r>
            <a:r>
              <a:rPr lang="en-GB" sz="1300" b="1" dirty="0" err="1">
                <a:solidFill>
                  <a:srgbClr val="212529"/>
                </a:solidFill>
                <a:highlight>
                  <a:srgbClr val="FFFFFF"/>
                </a:highlight>
              </a:rPr>
              <a:t>Quickbooks</a:t>
            </a:r>
            <a:r>
              <a:rPr lang="en-GB" sz="1300" b="1" dirty="0">
                <a:solidFill>
                  <a:srgbClr val="212529"/>
                </a:solidFill>
                <a:highlight>
                  <a:srgbClr val="FFFFFF"/>
                </a:highlight>
              </a:rPr>
              <a:t> Payment</a:t>
            </a:r>
            <a:r>
              <a:rPr lang="en-GB" sz="1300" dirty="0">
                <a:solidFill>
                  <a:srgbClr val="212529"/>
                </a:solidFill>
                <a:highlight>
                  <a:srgbClr val="FFFFFF"/>
                </a:highlight>
              </a:rPr>
              <a:t> and object name should be </a:t>
            </a:r>
            <a:r>
              <a:rPr lang="en-GB" sz="1300" b="1" dirty="0" err="1">
                <a:solidFill>
                  <a:srgbClr val="212529"/>
                </a:solidFill>
                <a:highlight>
                  <a:srgbClr val="FFFFFF"/>
                </a:highlight>
              </a:rPr>
              <a:t>qb_Payment</a:t>
            </a:r>
            <a:r>
              <a:rPr lang="en-GB" sz="1300" dirty="0">
                <a:solidFill>
                  <a:srgbClr val="212529"/>
                </a:solidFill>
                <a:highlight>
                  <a:srgbClr val="FFFFFF"/>
                </a:highlight>
              </a:rPr>
              <a:t>. Get all the fields from </a:t>
            </a:r>
            <a:r>
              <a:rPr lang="en-GB" sz="1300" u="sng" dirty="0">
                <a:solidFill>
                  <a:schemeClr val="hlink"/>
                </a:solidFill>
                <a:highlight>
                  <a:srgbClr val="FFFFFF"/>
                </a:highlight>
                <a:hlinkClick r:id="rId3"/>
              </a:rPr>
              <a:t>Here</a:t>
            </a:r>
            <a:r>
              <a:rPr lang="en-GB" sz="1300" dirty="0">
                <a:solidFill>
                  <a:srgbClr val="212529"/>
                </a:solidFill>
                <a:highlight>
                  <a:srgbClr val="FFFFFF"/>
                </a:highlight>
              </a:rPr>
              <a: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chemeClr val="lt1"/>
                </a:highlight>
              </a:rPr>
              <a:t>Create a Lightning Web/Aura Component which will take input from user to create the Payment record into the </a:t>
            </a:r>
            <a:r>
              <a:rPr lang="en-GB" sz="1300" dirty="0" err="1">
                <a:solidFill>
                  <a:srgbClr val="212529"/>
                </a:solidFill>
                <a:highlight>
                  <a:schemeClr val="lt1"/>
                </a:highlight>
              </a:rPr>
              <a:t>Quickbooks</a:t>
            </a:r>
            <a:r>
              <a:rPr lang="en-GB" sz="1300" dirty="0">
                <a:solidFill>
                  <a:srgbClr val="212529"/>
                </a:solidFill>
                <a:highlight>
                  <a:schemeClr val="lt1"/>
                </a:highlight>
              </a:rPr>
              <a:t> system and if the Payment is created save the Payment in salesforce system as well.</a:t>
            </a:r>
            <a:endParaRPr sz="1300" dirty="0">
              <a:solidFill>
                <a:srgbClr val="212529"/>
              </a:solidFill>
              <a:highlight>
                <a:schemeClr val="lt1"/>
              </a:highlight>
            </a:endParaRPr>
          </a:p>
          <a:p>
            <a:pPr marL="457200" lvl="0" indent="-311150" algn="just" rtl="0">
              <a:spcBef>
                <a:spcPts val="0"/>
              </a:spcBef>
              <a:spcAft>
                <a:spcPts val="0"/>
              </a:spcAft>
              <a:buClr>
                <a:srgbClr val="FF0000"/>
              </a:buClr>
              <a:buSzPts val="1300"/>
              <a:buAutoNum type="arabicPeriod"/>
            </a:pPr>
            <a:r>
              <a:rPr lang="en-GB" sz="1300" dirty="0">
                <a:solidFill>
                  <a:srgbClr val="FF0000"/>
                </a:solidFill>
                <a:highlight>
                  <a:schemeClr val="lt1"/>
                </a:highlight>
              </a:rPr>
              <a:t>You can hard code the customer to associate the payment with</a:t>
            </a:r>
            <a:endParaRPr sz="1300" dirty="0">
              <a:solidFill>
                <a:srgbClr val="FF0000"/>
              </a:solidFill>
              <a:highlight>
                <a:schemeClr val="lt1"/>
              </a:highlight>
            </a:endParaRPr>
          </a:p>
        </p:txBody>
      </p:sp>
      <p:pic>
        <p:nvPicPr>
          <p:cNvPr id="333" name="Google Shape;333;p42"/>
          <p:cNvPicPr preferRelativeResize="0"/>
          <p:nvPr/>
        </p:nvPicPr>
        <p:blipFill>
          <a:blip r:embed="rId4">
            <a:alphaModFix/>
          </a:blip>
          <a:stretch>
            <a:fillRect/>
          </a:stretch>
        </p:blipFill>
        <p:spPr>
          <a:xfrm>
            <a:off x="1946450" y="2678678"/>
            <a:ext cx="4645124" cy="2168149"/>
          </a:xfrm>
          <a:prstGeom prst="rect">
            <a:avLst/>
          </a:prstGeom>
          <a:noFill/>
          <a:ln>
            <a:noFill/>
          </a:ln>
        </p:spPr>
      </p:pic>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Google Calendar Integration</a:t>
            </a:r>
            <a:endParaRPr/>
          </a:p>
        </p:txBody>
      </p:sp>
      <p:sp>
        <p:nvSpPr>
          <p:cNvPr id="340" name="Google Shape;340;p43"/>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Google calendar is used to create online meetings and send the invites to people.</a:t>
            </a:r>
            <a:endParaRPr sz="1300">
              <a:highlight>
                <a:schemeClr val="lt1"/>
              </a:highlight>
            </a:endParaRPr>
          </a:p>
          <a:p>
            <a:pPr marL="457200" lvl="0" indent="-311150" algn="just" rtl="0">
              <a:spcBef>
                <a:spcPts val="1200"/>
              </a:spcBef>
              <a:spcAft>
                <a:spcPts val="0"/>
              </a:spcAft>
              <a:buSzPts val="1300"/>
              <a:buAutoNum type="arabicPeriod"/>
            </a:pPr>
            <a:r>
              <a:rPr lang="en-GB" sz="1300">
                <a:highlight>
                  <a:schemeClr val="lt1"/>
                </a:highlight>
              </a:rPr>
              <a:t>Create VF page in salesforce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Read the API Document and find out the authentication scheme. You can get authentication document </a:t>
            </a:r>
            <a:r>
              <a:rPr lang="en-GB" sz="1300" u="sng">
                <a:solidFill>
                  <a:schemeClr val="hlink"/>
                </a:solidFill>
                <a:highlight>
                  <a:schemeClr val="lt1"/>
                </a:highlight>
                <a:hlinkClick r:id="rId3"/>
              </a:rPr>
              <a:t>Here</a:t>
            </a:r>
            <a:r>
              <a:rPr lang="en-GB" sz="1300">
                <a:highlight>
                  <a:schemeClr val="lt1"/>
                </a:highlight>
              </a:rPr>
              <a: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Setup connected application in Google Console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Read more about google calendar API from </a:t>
            </a:r>
            <a:r>
              <a:rPr lang="en-GB" sz="1300" u="sng">
                <a:solidFill>
                  <a:schemeClr val="hlink"/>
                </a:solidFill>
                <a:highlight>
                  <a:schemeClr val="lt1"/>
                </a:highlight>
                <a:hlinkClick r:id="rId4"/>
              </a:rPr>
              <a:t>Here</a:t>
            </a:r>
            <a:r>
              <a:rPr lang="en-GB" sz="1300">
                <a:highlight>
                  <a:schemeClr val="lt1"/>
                </a:highlight>
              </a:rPr>
              <a: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Know more about </a:t>
            </a:r>
            <a:r>
              <a:rPr lang="en-GB" sz="1300" u="sng">
                <a:solidFill>
                  <a:schemeClr val="hlink"/>
                </a:solidFill>
                <a:highlight>
                  <a:schemeClr val="lt1"/>
                </a:highlight>
                <a:hlinkClick r:id="rId5"/>
              </a:rPr>
              <a:t>Google oauth scope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Test Event/Calendar from Google Console</a:t>
            </a:r>
            <a:endParaRPr sz="1300">
              <a:highlight>
                <a:schemeClr val="lt1"/>
              </a:highlight>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google api using Postman</a:t>
            </a:r>
            <a:endParaRPr/>
          </a:p>
        </p:txBody>
      </p:sp>
      <p:sp>
        <p:nvSpPr>
          <p:cNvPr id="347" name="Google Shape;347;p44"/>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Google calendar is used to create online meetings and send the invites to people.</a:t>
            </a:r>
            <a:endParaRPr sz="1300">
              <a:highlight>
                <a:schemeClr val="lt1"/>
              </a:highlight>
            </a:endParaRPr>
          </a:p>
          <a:p>
            <a:pPr marL="457200" lvl="0" indent="-311150" algn="just" rtl="0">
              <a:spcBef>
                <a:spcPts val="1200"/>
              </a:spcBef>
              <a:spcAft>
                <a:spcPts val="0"/>
              </a:spcAft>
              <a:buSzPts val="1300"/>
              <a:buAutoNum type="arabicPeriod"/>
            </a:pPr>
            <a:r>
              <a:rPr lang="en-GB" sz="1300">
                <a:highlight>
                  <a:schemeClr val="lt1"/>
                </a:highlight>
              </a:rPr>
              <a:t>Get the authorization code </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Get the access token using PostMan</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List all the events for the authenticated account.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sample event using postman.</a:t>
            </a:r>
            <a:endParaRPr sz="1300">
              <a:highlight>
                <a:schemeClr val="lt1"/>
              </a:highlight>
            </a:endParaRPr>
          </a:p>
        </p:txBody>
      </p:sp>
      <p:sp>
        <p:nvSpPr>
          <p:cNvPr id="348" name="Google Shape;34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Authorize Google API from salesforce</a:t>
            </a:r>
            <a:endParaRPr/>
          </a:p>
        </p:txBody>
      </p:sp>
      <p:sp>
        <p:nvSpPr>
          <p:cNvPr id="354" name="Google Shape;354;p45"/>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a:highlight>
                  <a:schemeClr val="lt1"/>
                </a:highlight>
              </a:rPr>
              <a:t>Add Remote Site Setting</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Custom Metadata to Store Google Credentials and Other Details</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Custom Label to store the MasterLabel of Custom Metadata Record</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Make changes into VF Page that we create into earlier lecture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Prepare the URL and get the authorization code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Get the access token and store into Metadata Object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Implement Refresh Token method</a:t>
            </a:r>
            <a:endParaRPr sz="1300">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new Method in Apex Class to create the Event in Google Calendar</a:t>
            </a:r>
            <a:endParaRPr sz="1300">
              <a:highlight>
                <a:schemeClr val="lt1"/>
              </a:highlight>
            </a:endParaRPr>
          </a:p>
        </p:txBody>
      </p:sp>
      <p:sp>
        <p:nvSpPr>
          <p:cNvPr id="355" name="Google Shape;35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Event in Google Calendar - Part 2</a:t>
            </a:r>
            <a:endParaRPr/>
          </a:p>
        </p:txBody>
      </p:sp>
      <p:sp>
        <p:nvSpPr>
          <p:cNvPr id="361" name="Google Shape;361;p46"/>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a:highlight>
                  <a:schemeClr val="lt1"/>
                </a:highlight>
              </a:rPr>
              <a:t>Create an Event in Salesforce Event Object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Implement an Apex Trigger to call the Apex Class Method and create the same event in Google Calendar as well.</a:t>
            </a:r>
            <a:endParaRPr sz="1300">
              <a:highlight>
                <a:schemeClr val="lt1"/>
              </a:highlight>
            </a:endParaRPr>
          </a:p>
        </p:txBody>
      </p:sp>
      <p:sp>
        <p:nvSpPr>
          <p:cNvPr id="362" name="Google Shape;36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Google Assignment</a:t>
            </a:r>
            <a:endParaRPr dirty="0"/>
          </a:p>
        </p:txBody>
      </p:sp>
      <p:sp>
        <p:nvSpPr>
          <p:cNvPr id="368" name="Google Shape;368;p47"/>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dirty="0">
                <a:highlight>
                  <a:schemeClr val="lt1"/>
                </a:highlight>
              </a:rPr>
              <a:t>Create a Lightning Web/Aura Component which will take the necessary input from the users of an Event and When user click on create Event then that event must be created in Salesforce and then into Google Calendar as well. </a:t>
            </a:r>
            <a:r>
              <a:rPr lang="en-GB" sz="1300" b="1" dirty="0">
                <a:highlight>
                  <a:schemeClr val="lt1"/>
                </a:highlight>
              </a:rPr>
              <a:t>Hint :- You only need to create the event in salesforce and rest logic will be taken care by apex trigger. </a:t>
            </a:r>
            <a:r>
              <a:rPr lang="en-GB" sz="1300" dirty="0">
                <a:highlight>
                  <a:schemeClr val="lt1"/>
                </a:highlight>
              </a:rPr>
              <a:t>Component should look like below.</a:t>
            </a:r>
            <a:endParaRPr sz="1300" dirty="0">
              <a:highlight>
                <a:schemeClr val="lt1"/>
              </a:highlight>
            </a:endParaRPr>
          </a:p>
        </p:txBody>
      </p:sp>
      <p:pic>
        <p:nvPicPr>
          <p:cNvPr id="369" name="Google Shape;369;p47"/>
          <p:cNvPicPr preferRelativeResize="0"/>
          <p:nvPr/>
        </p:nvPicPr>
        <p:blipFill>
          <a:blip r:embed="rId3">
            <a:alphaModFix/>
          </a:blip>
          <a:stretch>
            <a:fillRect/>
          </a:stretch>
        </p:blipFill>
        <p:spPr>
          <a:xfrm>
            <a:off x="2070650" y="2079550"/>
            <a:ext cx="5076801" cy="2678425"/>
          </a:xfrm>
          <a:prstGeom prst="rect">
            <a:avLst/>
          </a:prstGeom>
          <a:noFill/>
          <a:ln>
            <a:noFill/>
          </a:ln>
        </p:spPr>
      </p:pic>
      <p:sp>
        <p:nvSpPr>
          <p:cNvPr id="370" name="Google Shape;37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88275"/>
            <a:ext cx="8520600" cy="572700"/>
          </a:xfrm>
        </p:spPr>
        <p:txBody>
          <a:bodyPr/>
          <a:lstStyle/>
          <a:p>
            <a:r>
              <a:rPr lang="en-US" dirty="0"/>
              <a:t>How to Succeed with the course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r>
              <a:rPr lang="en-US" dirty="0"/>
              <a:t>Set a Major Goal</a:t>
            </a:r>
          </a:p>
          <a:p>
            <a:r>
              <a:rPr lang="en-US" dirty="0"/>
              <a:t>Make a Study Plan</a:t>
            </a:r>
          </a:p>
          <a:p>
            <a:r>
              <a:rPr lang="en-US" dirty="0"/>
              <a:t>Find a quite space</a:t>
            </a:r>
          </a:p>
          <a:p>
            <a:r>
              <a:rPr lang="en-US" dirty="0"/>
              <a:t>Limit Social Media</a:t>
            </a:r>
          </a:p>
          <a:p>
            <a:r>
              <a:rPr lang="en-US" dirty="0"/>
              <a:t>Use Related Resources</a:t>
            </a:r>
          </a:p>
          <a:p>
            <a:r>
              <a:rPr lang="en-US" dirty="0"/>
              <a:t>Take Breaks</a:t>
            </a:r>
          </a:p>
          <a:p>
            <a:r>
              <a:rPr lang="en-US" dirty="0"/>
              <a:t>Stay Healthy</a:t>
            </a:r>
          </a:p>
          <a:p>
            <a:r>
              <a:rPr lang="en-US" dirty="0"/>
              <a:t>Ask Questions</a:t>
            </a:r>
          </a:p>
          <a:p>
            <a:r>
              <a:rPr lang="en-US" dirty="0"/>
              <a:t>Reward </a:t>
            </a:r>
            <a:r>
              <a:rPr lang="en-US" dirty="0" err="1"/>
              <a:t>YourSelf</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1307004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LinkedIn Introduction</a:t>
            </a:r>
            <a:endParaRPr/>
          </a:p>
        </p:txBody>
      </p:sp>
      <p:sp>
        <p:nvSpPr>
          <p:cNvPr id="376" name="Google Shape;376;p48"/>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LinkedIn is a professional network where you can make your professional network for your career growth.</a:t>
            </a:r>
            <a:endParaRPr sz="1300">
              <a:highlight>
                <a:schemeClr val="lt1"/>
              </a:highlight>
            </a:endParaRPr>
          </a:p>
          <a:p>
            <a:pPr marL="457200" lvl="0" indent="-311150" algn="just" rtl="0">
              <a:spcBef>
                <a:spcPts val="1200"/>
              </a:spcBef>
              <a:spcAft>
                <a:spcPts val="0"/>
              </a:spcAft>
              <a:buClr>
                <a:schemeClr val="dk1"/>
              </a:buClr>
              <a:buSzPts val="1300"/>
              <a:buAutoNum type="arabicPeriod"/>
            </a:pPr>
            <a:r>
              <a:rPr lang="en-GB" sz="1300">
                <a:solidFill>
                  <a:schemeClr val="dk1"/>
                </a:solidFill>
                <a:highlight>
                  <a:schemeClr val="lt1"/>
                </a:highlight>
              </a:rPr>
              <a:t>Create VF page in salesforce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Free LinkedIn developer account using your existing LinkedIn account. </a:t>
            </a:r>
            <a:r>
              <a:rPr lang="en-GB" sz="1300" u="sng">
                <a:solidFill>
                  <a:schemeClr val="hlink"/>
                </a:solidFill>
                <a:highlight>
                  <a:schemeClr val="lt1"/>
                </a:highlight>
                <a:hlinkClick r:id="rId3"/>
              </a:rPr>
              <a:t>Here</a:t>
            </a:r>
            <a:r>
              <a:rPr lang="en-GB" sz="1300">
                <a:solidFill>
                  <a:schemeClr val="dk1"/>
                </a:solidFill>
                <a:highlight>
                  <a:schemeClr val="lt1"/>
                </a:highlight>
              </a:rPr>
              <a:t> is the link.</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Read the API Document and find out the authentication scheme. You can get authentication document </a:t>
            </a:r>
            <a:r>
              <a:rPr lang="en-GB" sz="1300" u="sng">
                <a:solidFill>
                  <a:schemeClr val="accent5"/>
                </a:solidFill>
                <a:highlight>
                  <a:schemeClr val="lt1"/>
                </a:highlight>
                <a:hlinkClick r:id="rId4">
                  <a:extLst>
                    <a:ext uri="{A12FA001-AC4F-418D-AE19-62706E023703}">
                      <ahyp:hlinkClr xmlns:ahyp="http://schemas.microsoft.com/office/drawing/2018/hyperlinkcolor" val="tx"/>
                    </a:ext>
                  </a:extLst>
                </a:hlinkClick>
              </a:rPr>
              <a:t>Here</a:t>
            </a:r>
            <a:r>
              <a:rPr lang="en-GB" sz="1300">
                <a:solidFill>
                  <a:schemeClr val="dk1"/>
                </a:solidFill>
                <a:highlight>
                  <a:schemeClr val="lt1"/>
                </a:highlight>
              </a:rPr>
              <a: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Setup connected application in LinkedIn developer account.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Read more about LinkedIn API from </a:t>
            </a:r>
            <a:r>
              <a:rPr lang="en-GB" sz="1300" u="sng">
                <a:solidFill>
                  <a:schemeClr val="accent5"/>
                </a:solidFill>
                <a:highlight>
                  <a:schemeClr val="lt1"/>
                </a:highlight>
                <a:hlinkClick r:id="rId5">
                  <a:extLst>
                    <a:ext uri="{A12FA001-AC4F-418D-AE19-62706E023703}">
                      <ahyp:hlinkClr xmlns:ahyp="http://schemas.microsoft.com/office/drawing/2018/hyperlinkcolor" val="tx"/>
                    </a:ext>
                  </a:extLst>
                </a:hlinkClick>
              </a:rPr>
              <a:t>Here</a:t>
            </a:r>
            <a:r>
              <a:rPr lang="en-GB" sz="1300">
                <a:solidFill>
                  <a:schemeClr val="dk1"/>
                </a:solidFill>
                <a:highlight>
                  <a:schemeClr val="lt1"/>
                </a:highlight>
              </a:rPr>
              <a:t>.</a:t>
            </a:r>
            <a:endParaRPr sz="1300">
              <a:highlight>
                <a:schemeClr val="lt1"/>
              </a:highlight>
            </a:endParaRPr>
          </a:p>
          <a:p>
            <a:pPr marL="0" lvl="0" indent="0" algn="just" rtl="0">
              <a:spcBef>
                <a:spcPts val="1200"/>
              </a:spcBef>
              <a:spcAft>
                <a:spcPts val="1200"/>
              </a:spcAft>
              <a:buNone/>
            </a:pPr>
            <a:endParaRPr sz="1300">
              <a:highlight>
                <a:schemeClr val="lt1"/>
              </a:highlight>
            </a:endParaRPr>
          </a:p>
        </p:txBody>
      </p:sp>
      <p:sp>
        <p:nvSpPr>
          <p:cNvPr id="377" name="Google Shape;37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Authenticate LinkedIn using Salesforce</a:t>
            </a:r>
            <a:endParaRPr/>
          </a:p>
        </p:txBody>
      </p:sp>
      <p:sp>
        <p:nvSpPr>
          <p:cNvPr id="383" name="Google Shape;383;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Add Remote Site Setting</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Custom Metadata to Store LinkedIn Credentials and Other Details</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Custom Label to store the MasterLabel of Custom Metadata Record</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Make changes into VF Page that we create into earlier lecture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Prepare the URL and get the authorization code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Get the access token and store into Metadata Object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Implement Refresh Token method</a:t>
            </a:r>
            <a:endParaRPr/>
          </a:p>
        </p:txBody>
      </p:sp>
      <p:sp>
        <p:nvSpPr>
          <p:cNvPr id="384" name="Google Shape;38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LinkedIn Integration with Salesforce</a:t>
            </a:r>
            <a:endParaRPr/>
          </a:p>
        </p:txBody>
      </p:sp>
      <p:sp>
        <p:nvSpPr>
          <p:cNvPr id="390" name="Google Shape;39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Get basic User details - We already have done this in our previous post.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Post to LinkedIn profile using api</a:t>
            </a:r>
            <a:endParaRPr sz="1300">
              <a:solidFill>
                <a:schemeClr val="dk1"/>
              </a:solidFill>
              <a:highlight>
                <a:schemeClr val="lt1"/>
              </a:highlight>
            </a:endParaRPr>
          </a:p>
        </p:txBody>
      </p:sp>
      <p:sp>
        <p:nvSpPr>
          <p:cNvPr id="391" name="Google Shape;39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1"/>
          <p:cNvSpPr txBox="1">
            <a:spLocks noGrp="1"/>
          </p:cNvSpPr>
          <p:nvPr>
            <p:ph type="title"/>
          </p:nvPr>
        </p:nvSpPr>
        <p:spPr>
          <a:xfrm>
            <a:off x="311700" y="181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LinkedIn Assignment #1</a:t>
            </a:r>
            <a:endParaRPr dirty="0"/>
          </a:p>
        </p:txBody>
      </p:sp>
      <p:sp>
        <p:nvSpPr>
          <p:cNvPr id="397" name="Google Shape;397;p51"/>
          <p:cNvSpPr txBox="1">
            <a:spLocks noGrp="1"/>
          </p:cNvSpPr>
          <p:nvPr>
            <p:ph type="body" idx="1"/>
          </p:nvPr>
        </p:nvSpPr>
        <p:spPr>
          <a:xfrm>
            <a:off x="311700" y="75442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Create a Custom object “LinkedIn Post” with the following fields.</a:t>
            </a:r>
            <a:endParaRPr dirty="0"/>
          </a:p>
          <a:p>
            <a:pPr marL="457200" lvl="0" indent="-323850" algn="l" rtl="0">
              <a:spcBef>
                <a:spcPts val="0"/>
              </a:spcBef>
              <a:spcAft>
                <a:spcPts val="0"/>
              </a:spcAft>
              <a:buSzPts val="1500"/>
              <a:buAutoNum type="arabicPeriod"/>
            </a:pPr>
            <a:r>
              <a:rPr lang="en-GB" dirty="0"/>
              <a:t>Develop a trigger when you create any LinkedIn Post record, it should create the post in LinkedIn as well.</a:t>
            </a:r>
            <a:endParaRPr dirty="0"/>
          </a:p>
          <a:p>
            <a:pPr marL="457200" lvl="0" indent="-323850" algn="l" rtl="0">
              <a:spcBef>
                <a:spcPts val="0"/>
              </a:spcBef>
              <a:spcAft>
                <a:spcPts val="0"/>
              </a:spcAft>
              <a:buSzPts val="1500"/>
              <a:buAutoNum type="arabicPeriod"/>
            </a:pPr>
            <a:r>
              <a:rPr lang="en-GB" dirty="0"/>
              <a:t>Find the fields below</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63</a:t>
            </a:fld>
            <a:endParaRPr/>
          </a:p>
        </p:txBody>
      </p:sp>
      <p:pic>
        <p:nvPicPr>
          <p:cNvPr id="399" name="Google Shape;399;p51"/>
          <p:cNvPicPr preferRelativeResize="0"/>
          <p:nvPr/>
        </p:nvPicPr>
        <p:blipFill>
          <a:blip r:embed="rId3">
            <a:alphaModFix/>
          </a:blip>
          <a:stretch>
            <a:fillRect/>
          </a:stretch>
        </p:blipFill>
        <p:spPr>
          <a:xfrm>
            <a:off x="0" y="1994524"/>
            <a:ext cx="9144000" cy="279060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a:spLocks noGrp="1"/>
          </p:cNvSpPr>
          <p:nvPr>
            <p:ph type="title"/>
          </p:nvPr>
        </p:nvSpPr>
        <p:spPr>
          <a:xfrm>
            <a:off x="311700" y="181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LinkedIn Assignment #2</a:t>
            </a:r>
            <a:endParaRPr dirty="0"/>
          </a:p>
        </p:txBody>
      </p:sp>
      <p:sp>
        <p:nvSpPr>
          <p:cNvPr id="405" name="Google Shape;405;p52"/>
          <p:cNvSpPr txBox="1">
            <a:spLocks noGrp="1"/>
          </p:cNvSpPr>
          <p:nvPr>
            <p:ph type="body" idx="1"/>
          </p:nvPr>
        </p:nvSpPr>
        <p:spPr>
          <a:xfrm>
            <a:off x="311700" y="75442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Add an additional method in </a:t>
            </a:r>
            <a:r>
              <a:rPr lang="en-GB" dirty="0" err="1"/>
              <a:t>LinkedInUtil</a:t>
            </a:r>
            <a:r>
              <a:rPr lang="en-GB" dirty="0"/>
              <a:t> class which will add the comment under the created post.</a:t>
            </a:r>
            <a:endParaRPr dirty="0"/>
          </a:p>
          <a:p>
            <a:pPr marL="457200" lvl="0" indent="-323850" algn="l" rtl="0">
              <a:spcBef>
                <a:spcPts val="0"/>
              </a:spcBef>
              <a:spcAft>
                <a:spcPts val="0"/>
              </a:spcAft>
              <a:buSzPts val="1500"/>
              <a:buAutoNum type="arabicPeriod"/>
            </a:pPr>
            <a:r>
              <a:rPr lang="en-GB" dirty="0"/>
              <a:t>Add another method inside </a:t>
            </a:r>
            <a:r>
              <a:rPr lang="en-GB" dirty="0" err="1"/>
              <a:t>LinkedInUtil</a:t>
            </a:r>
            <a:r>
              <a:rPr lang="en-GB" dirty="0"/>
              <a:t> class which will like the created post.</a:t>
            </a:r>
            <a:endParaRPr dirty="0"/>
          </a:p>
        </p:txBody>
      </p:sp>
      <p:sp>
        <p:nvSpPr>
          <p:cNvPr id="406" name="Google Shape;40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 Salesforce using oauth 2.0</a:t>
            </a:r>
            <a:endParaRPr/>
          </a:p>
        </p:txBody>
      </p:sp>
      <p:sp>
        <p:nvSpPr>
          <p:cNvPr id="412" name="Google Shape;412;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connected application in target org ( second org )</a:t>
            </a:r>
            <a:endParaRPr/>
          </a:p>
          <a:p>
            <a:pPr marL="457200" lvl="0" indent="-323850" algn="l" rtl="0">
              <a:spcBef>
                <a:spcPts val="0"/>
              </a:spcBef>
              <a:spcAft>
                <a:spcPts val="0"/>
              </a:spcAft>
              <a:buSzPts val="1500"/>
              <a:buAutoNum type="arabicPeriod"/>
            </a:pPr>
            <a:r>
              <a:rPr lang="en-GB"/>
              <a:t>Create a vf page in integration org to use as redirect uri</a:t>
            </a:r>
            <a:endParaRPr/>
          </a:p>
          <a:p>
            <a:pPr marL="457200" lvl="0" indent="-323850" algn="l" rtl="0">
              <a:spcBef>
                <a:spcPts val="0"/>
              </a:spcBef>
              <a:spcAft>
                <a:spcPts val="0"/>
              </a:spcAft>
              <a:buSzPts val="1500"/>
              <a:buAutoNum type="arabicPeriod"/>
            </a:pPr>
            <a:r>
              <a:rPr lang="en-GB"/>
              <a:t>Read the OAuth 2.0 document.</a:t>
            </a:r>
            <a:endParaRPr/>
          </a:p>
          <a:p>
            <a:pPr marL="457200" lvl="0" indent="-323850" algn="l" rtl="0">
              <a:spcBef>
                <a:spcPts val="0"/>
              </a:spcBef>
              <a:spcAft>
                <a:spcPts val="0"/>
              </a:spcAft>
              <a:buSzPts val="1500"/>
              <a:buAutoNum type="arabicPeriod"/>
            </a:pPr>
            <a:r>
              <a:rPr lang="en-GB"/>
              <a:t>Create a custom metadata and store salesforce credential details of the custom metadata</a:t>
            </a:r>
            <a:endParaRPr/>
          </a:p>
          <a:p>
            <a:pPr marL="457200" lvl="0" indent="-323850" algn="l" rtl="0">
              <a:spcBef>
                <a:spcPts val="0"/>
              </a:spcBef>
              <a:spcAft>
                <a:spcPts val="0"/>
              </a:spcAft>
              <a:buSzPts val="1500"/>
              <a:buAutoNum type="arabicPeriod"/>
            </a:pPr>
            <a:r>
              <a:rPr lang="en-GB"/>
              <a:t>Prepare the URL and get auth code using vf page.</a:t>
            </a:r>
            <a:endParaRPr/>
          </a:p>
          <a:p>
            <a:pPr marL="457200" lvl="0" indent="-323850" algn="l" rtl="0">
              <a:spcBef>
                <a:spcPts val="0"/>
              </a:spcBef>
              <a:spcAft>
                <a:spcPts val="0"/>
              </a:spcAft>
              <a:buSzPts val="1500"/>
              <a:buAutoNum type="arabicPeriod"/>
            </a:pPr>
            <a:r>
              <a:rPr lang="en-GB"/>
              <a:t>Get the Access Token and deploy custom metadata</a:t>
            </a:r>
            <a:endParaRPr/>
          </a:p>
          <a:p>
            <a:pPr marL="457200" lvl="0" indent="-323850" algn="l" rtl="0">
              <a:spcBef>
                <a:spcPts val="0"/>
              </a:spcBef>
              <a:spcAft>
                <a:spcPts val="0"/>
              </a:spcAft>
              <a:buSzPts val="1500"/>
              <a:buAutoNum type="arabicPeriod"/>
            </a:pPr>
            <a:r>
              <a:rPr lang="en-GB"/>
              <a:t>Implement refresh token method</a:t>
            </a:r>
            <a:endParaRPr/>
          </a:p>
          <a:p>
            <a:pPr marL="457200" lvl="0" indent="-323850" algn="l" rtl="0">
              <a:spcBef>
                <a:spcPts val="0"/>
              </a:spcBef>
              <a:spcAft>
                <a:spcPts val="0"/>
              </a:spcAft>
              <a:buSzPts val="1500"/>
              <a:buAutoNum type="arabicPeriod"/>
            </a:pPr>
            <a:r>
              <a:rPr lang="en-GB"/>
              <a:t>Create an Account in target org.</a:t>
            </a:r>
            <a:endParaRPr/>
          </a:p>
        </p:txBody>
      </p:sp>
      <p:sp>
        <p:nvSpPr>
          <p:cNvPr id="413" name="Google Shape;41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Contact in Target Org</a:t>
            </a:r>
            <a:endParaRPr/>
          </a:p>
        </p:txBody>
      </p:sp>
      <p:sp>
        <p:nvSpPr>
          <p:cNvPr id="419" name="Google Shape;419;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an Apex Trigger on Contact Object, when a contact created in source org then contact should get created in target org ( our second org )</a:t>
            </a:r>
            <a:endParaRPr/>
          </a:p>
          <a:p>
            <a:pPr marL="914400" lvl="1" indent="-323850" algn="l" rtl="0">
              <a:spcBef>
                <a:spcPts val="0"/>
              </a:spcBef>
              <a:spcAft>
                <a:spcPts val="0"/>
              </a:spcAft>
              <a:buSzPts val="1500"/>
              <a:buAutoNum type="alphaLcPeriod"/>
            </a:pPr>
            <a:r>
              <a:rPr lang="en-GB"/>
              <a:t>FirstName</a:t>
            </a:r>
            <a:endParaRPr/>
          </a:p>
          <a:p>
            <a:pPr marL="914400" lvl="1" indent="-323850" algn="l" rtl="0">
              <a:spcBef>
                <a:spcPts val="0"/>
              </a:spcBef>
              <a:spcAft>
                <a:spcPts val="0"/>
              </a:spcAft>
              <a:buSzPts val="1500"/>
              <a:buAutoNum type="alphaLcPeriod"/>
            </a:pPr>
            <a:r>
              <a:rPr lang="en-GB"/>
              <a:t>LastName</a:t>
            </a:r>
            <a:endParaRPr/>
          </a:p>
          <a:p>
            <a:pPr marL="914400" lvl="1" indent="-323850" algn="l" rtl="0">
              <a:spcBef>
                <a:spcPts val="0"/>
              </a:spcBef>
              <a:spcAft>
                <a:spcPts val="0"/>
              </a:spcAft>
              <a:buSzPts val="1500"/>
              <a:buAutoNum type="alphaLcPeriod"/>
            </a:pPr>
            <a:r>
              <a:rPr lang="en-GB"/>
              <a:t>Email</a:t>
            </a:r>
            <a:endParaRPr/>
          </a:p>
          <a:p>
            <a:pPr marL="914400" lvl="1" indent="-323850" algn="l" rtl="0">
              <a:spcBef>
                <a:spcPts val="0"/>
              </a:spcBef>
              <a:spcAft>
                <a:spcPts val="0"/>
              </a:spcAft>
              <a:buSzPts val="1500"/>
              <a:buAutoNum type="alphaLcPeriod"/>
            </a:pPr>
            <a:r>
              <a:rPr lang="en-GB"/>
              <a:t>Phone</a:t>
            </a:r>
            <a:endParaRPr/>
          </a:p>
          <a:p>
            <a:pPr marL="914400" lvl="1" indent="-323850" algn="l" rtl="0">
              <a:spcBef>
                <a:spcPts val="0"/>
              </a:spcBef>
              <a:spcAft>
                <a:spcPts val="0"/>
              </a:spcAft>
              <a:buSzPts val="1500"/>
              <a:buAutoNum type="alphaLcPeriod"/>
            </a:pPr>
            <a:r>
              <a:rPr lang="en-GB"/>
              <a:t>Title</a:t>
            </a:r>
            <a:endParaRPr/>
          </a:p>
        </p:txBody>
      </p:sp>
      <p:sp>
        <p:nvSpPr>
          <p:cNvPr id="420" name="Google Shape;42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5"/>
          <p:cNvSpPr txBox="1">
            <a:spLocks noGrp="1"/>
          </p:cNvSpPr>
          <p:nvPr>
            <p:ph type="title"/>
          </p:nvPr>
        </p:nvSpPr>
        <p:spPr>
          <a:xfrm>
            <a:off x="311700" y="209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Assignment #1</a:t>
            </a:r>
            <a:endParaRPr/>
          </a:p>
        </p:txBody>
      </p:sp>
      <p:sp>
        <p:nvSpPr>
          <p:cNvPr id="426" name="Google Shape;426;p55"/>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When the Lead is created in your main org ( org used in this integration ), then the same lead should be created in target org with the standard field mapped. </a:t>
            </a:r>
            <a:endParaRPr/>
          </a:p>
          <a:p>
            <a:pPr marL="914400" lvl="1" indent="-323850" algn="l" rtl="0">
              <a:spcBef>
                <a:spcPts val="0"/>
              </a:spcBef>
              <a:spcAft>
                <a:spcPts val="0"/>
              </a:spcAft>
              <a:buSzPts val="1500"/>
              <a:buAutoNum type="arabicPeriod"/>
            </a:pPr>
            <a:r>
              <a:rPr lang="en-GB"/>
              <a:t>First Name</a:t>
            </a:r>
            <a:endParaRPr/>
          </a:p>
          <a:p>
            <a:pPr marL="914400" lvl="1" indent="-323850" algn="l" rtl="0">
              <a:spcBef>
                <a:spcPts val="0"/>
              </a:spcBef>
              <a:spcAft>
                <a:spcPts val="0"/>
              </a:spcAft>
              <a:buSzPts val="1500"/>
              <a:buAutoNum type="arabicPeriod"/>
            </a:pPr>
            <a:r>
              <a:rPr lang="en-GB"/>
              <a:t>Last Name</a:t>
            </a:r>
            <a:endParaRPr/>
          </a:p>
          <a:p>
            <a:pPr marL="914400" lvl="1" indent="-323850" algn="l" rtl="0">
              <a:spcBef>
                <a:spcPts val="0"/>
              </a:spcBef>
              <a:spcAft>
                <a:spcPts val="0"/>
              </a:spcAft>
              <a:buSzPts val="1500"/>
              <a:buAutoNum type="arabicPeriod"/>
            </a:pPr>
            <a:r>
              <a:rPr lang="en-GB"/>
              <a:t>Company</a:t>
            </a:r>
            <a:endParaRPr/>
          </a:p>
          <a:p>
            <a:pPr marL="914400" lvl="1" indent="-323850" algn="l" rtl="0">
              <a:spcBef>
                <a:spcPts val="0"/>
              </a:spcBef>
              <a:spcAft>
                <a:spcPts val="0"/>
              </a:spcAft>
              <a:buSzPts val="1500"/>
              <a:buAutoNum type="arabicPeriod"/>
            </a:pPr>
            <a:r>
              <a:rPr lang="en-GB"/>
              <a:t>Title</a:t>
            </a:r>
            <a:endParaRPr/>
          </a:p>
          <a:p>
            <a:pPr marL="914400" lvl="1" indent="-323850" algn="l" rtl="0">
              <a:spcBef>
                <a:spcPts val="0"/>
              </a:spcBef>
              <a:spcAft>
                <a:spcPts val="0"/>
              </a:spcAft>
              <a:buSzPts val="1500"/>
              <a:buAutoNum type="arabicPeriod"/>
            </a:pPr>
            <a:r>
              <a:rPr lang="en-GB"/>
              <a:t>Phone</a:t>
            </a:r>
            <a:endParaRPr/>
          </a:p>
          <a:p>
            <a:pPr marL="914400" lvl="1" indent="-323850" algn="l" rtl="0">
              <a:spcBef>
                <a:spcPts val="0"/>
              </a:spcBef>
              <a:spcAft>
                <a:spcPts val="0"/>
              </a:spcAft>
              <a:buSzPts val="1500"/>
              <a:buAutoNum type="arabicPeriod"/>
            </a:pPr>
            <a:r>
              <a:rPr lang="en-GB"/>
              <a:t>Email</a:t>
            </a:r>
            <a:endParaRPr/>
          </a:p>
          <a:p>
            <a:pPr marL="914400" lvl="1" indent="-323850" algn="l" rtl="0">
              <a:spcBef>
                <a:spcPts val="0"/>
              </a:spcBef>
              <a:spcAft>
                <a:spcPts val="0"/>
              </a:spcAft>
              <a:buSzPts val="1500"/>
              <a:buAutoNum type="arabicPeriod"/>
            </a:pPr>
            <a:r>
              <a:rPr lang="en-GB"/>
              <a:t>Status</a:t>
            </a:r>
            <a:endParaRPr/>
          </a:p>
          <a:p>
            <a:pPr marL="914400" lvl="1" indent="-323850" algn="l" rtl="0">
              <a:spcBef>
                <a:spcPts val="0"/>
              </a:spcBef>
              <a:spcAft>
                <a:spcPts val="0"/>
              </a:spcAft>
              <a:buSzPts val="1500"/>
              <a:buAutoNum type="arabicPeriod"/>
            </a:pPr>
            <a:r>
              <a:rPr lang="en-GB"/>
              <a:t>Address</a:t>
            </a:r>
            <a:endParaRPr/>
          </a:p>
          <a:p>
            <a:pPr marL="914400" lvl="1" indent="-323850" algn="l" rtl="0">
              <a:spcBef>
                <a:spcPts val="0"/>
              </a:spcBef>
              <a:spcAft>
                <a:spcPts val="0"/>
              </a:spcAft>
              <a:buSzPts val="1500"/>
              <a:buAutoNum type="arabicPeriod"/>
            </a:pPr>
            <a:r>
              <a:rPr lang="en-GB"/>
              <a:t>Description</a:t>
            </a:r>
            <a:endParaRPr/>
          </a:p>
        </p:txBody>
      </p:sp>
      <p:sp>
        <p:nvSpPr>
          <p:cNvPr id="427" name="Google Shape;42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311700" y="209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Assignment #2</a:t>
            </a:r>
            <a:endParaRPr/>
          </a:p>
        </p:txBody>
      </p:sp>
      <p:sp>
        <p:nvSpPr>
          <p:cNvPr id="433" name="Google Shape;433;p56"/>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Develop an Apex Rest in target org which will accept a String a parameter and as a result it will return all the case which are containing that text in subject. If the parameter is blank/null then return top 10 cases based on created date.</a:t>
            </a:r>
            <a:endParaRPr/>
          </a:p>
          <a:p>
            <a:pPr marL="914400" lvl="1" indent="-323850" algn="l" rtl="0">
              <a:spcBef>
                <a:spcPts val="0"/>
              </a:spcBef>
              <a:spcAft>
                <a:spcPts val="0"/>
              </a:spcAft>
              <a:buSzPts val="1500"/>
              <a:buAutoNum type="arabicPeriod"/>
            </a:pPr>
            <a:r>
              <a:rPr lang="en-GB"/>
              <a:t>Hint - You can refer earlier lectures where we developed apex rest in our main org. This rest service will be developed in the target ( second org )</a:t>
            </a:r>
            <a:endParaRPr/>
          </a:p>
          <a:p>
            <a:pPr marL="457200" lvl="0" indent="-323850" algn="l" rtl="0">
              <a:spcBef>
                <a:spcPts val="0"/>
              </a:spcBef>
              <a:spcAft>
                <a:spcPts val="0"/>
              </a:spcAft>
              <a:buSzPts val="1500"/>
              <a:buAutoNum type="arabicPeriod"/>
            </a:pPr>
            <a:r>
              <a:rPr lang="en-GB"/>
              <a:t>Now, develop a method in </a:t>
            </a:r>
            <a:r>
              <a:rPr lang="en-GB" b="1"/>
              <a:t>SalesforceUtil</a:t>
            </a:r>
            <a:r>
              <a:rPr lang="en-GB"/>
              <a:t> class which will consume that apex rest class and debug the return cases in debug log. Creating the case record would be great ( nice to have but not part of assignment. )</a:t>
            </a:r>
            <a:endParaRPr/>
          </a:p>
        </p:txBody>
      </p:sp>
      <p:sp>
        <p:nvSpPr>
          <p:cNvPr id="434" name="Google Shape;43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Named Credentials in Salesforce</a:t>
            </a:r>
            <a:endParaRPr/>
          </a:p>
        </p:txBody>
      </p:sp>
      <p:sp>
        <p:nvSpPr>
          <p:cNvPr id="440" name="Google Shape;440;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Named credentials are use to make the API callout and simplifies the process to store the credentials in a secure way. When we used named credentials it gives the better way to handle - </a:t>
            </a:r>
            <a:endParaRPr/>
          </a:p>
          <a:p>
            <a:pPr marL="457200" lvl="0" indent="-323850" algn="l" rtl="0">
              <a:spcBef>
                <a:spcPts val="1600"/>
              </a:spcBef>
              <a:spcAft>
                <a:spcPts val="0"/>
              </a:spcAft>
              <a:buSzPts val="1500"/>
              <a:buAutoNum type="arabicPeriod"/>
            </a:pPr>
            <a:r>
              <a:rPr lang="en-GB"/>
              <a:t>Need not to create the Remote Site Setting</a:t>
            </a:r>
            <a:endParaRPr/>
          </a:p>
          <a:p>
            <a:pPr marL="457200" lvl="0" indent="-323850" algn="l" rtl="0">
              <a:spcBef>
                <a:spcPts val="0"/>
              </a:spcBef>
              <a:spcAft>
                <a:spcPts val="0"/>
              </a:spcAft>
              <a:buSzPts val="1500"/>
              <a:buAutoNum type="arabicPeriod"/>
            </a:pPr>
            <a:r>
              <a:rPr lang="en-GB"/>
              <a:t>No need to worry about Refresh Token</a:t>
            </a:r>
            <a:endParaRPr/>
          </a:p>
          <a:p>
            <a:pPr marL="457200" lvl="0" indent="-323850" algn="l" rtl="0">
              <a:spcBef>
                <a:spcPts val="0"/>
              </a:spcBef>
              <a:spcAft>
                <a:spcPts val="0"/>
              </a:spcAft>
              <a:buSzPts val="1500"/>
              <a:buAutoNum type="arabicPeriod"/>
            </a:pPr>
            <a:r>
              <a:rPr lang="en-GB"/>
              <a:t>Secure way to store the credentials and access token.</a:t>
            </a:r>
            <a:endParaRPr/>
          </a:p>
          <a:p>
            <a:pPr marL="0" lvl="0" indent="0" algn="l" rtl="0">
              <a:spcBef>
                <a:spcPts val="1600"/>
              </a:spcBef>
              <a:spcAft>
                <a:spcPts val="0"/>
              </a:spcAft>
              <a:buNone/>
            </a:pPr>
            <a:r>
              <a:rPr lang="en-GB"/>
              <a:t>If we have named credentials created we can refer the same in our code like -</a:t>
            </a:r>
            <a:endParaRPr/>
          </a:p>
          <a:p>
            <a:pPr marL="0" lvl="0" indent="0" algn="l" rtl="0">
              <a:spcBef>
                <a:spcPts val="1600"/>
              </a:spcBef>
              <a:spcAft>
                <a:spcPts val="0"/>
              </a:spcAft>
              <a:buNone/>
            </a:pPr>
            <a:r>
              <a:rPr lang="en-GB" b="1"/>
              <a:t>callout:My_Named_Credential/some_path</a:t>
            </a:r>
            <a:endParaRPr b="1"/>
          </a:p>
          <a:p>
            <a:pPr marL="0" lvl="0" indent="0" algn="l" rtl="0">
              <a:spcBef>
                <a:spcPts val="1600"/>
              </a:spcBef>
              <a:spcAft>
                <a:spcPts val="1600"/>
              </a:spcAft>
              <a:buNone/>
            </a:pPr>
            <a:r>
              <a:rPr lang="en-GB"/>
              <a:t>You can read more about named credentials from </a:t>
            </a:r>
            <a:r>
              <a:rPr lang="en-GB" u="sng">
                <a:solidFill>
                  <a:schemeClr val="hlink"/>
                </a:solidFill>
                <a:hlinkClick r:id="rId3"/>
              </a:rPr>
              <a:t>Here</a:t>
            </a:r>
            <a:r>
              <a:rPr lang="en-GB"/>
              <a:t>.</a:t>
            </a:r>
            <a:endParaRPr/>
          </a:p>
        </p:txBody>
      </p:sp>
      <p:sp>
        <p:nvSpPr>
          <p:cNvPr id="441" name="Google Shape;44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88275"/>
            <a:ext cx="8520600" cy="572700"/>
          </a:xfrm>
        </p:spPr>
        <p:txBody>
          <a:bodyPr/>
          <a:lstStyle/>
          <a:p>
            <a:r>
              <a:rPr lang="en-US" dirty="0"/>
              <a:t>How to access PPT &amp; Code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1065143"/>
            <a:ext cx="8520600" cy="3416400"/>
          </a:xfrm>
        </p:spPr>
        <p:txBody>
          <a:bodyPr/>
          <a:lstStyle/>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1876102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Named credentials in Salesforce</a:t>
            </a:r>
            <a:endParaRPr/>
          </a:p>
        </p:txBody>
      </p:sp>
      <p:sp>
        <p:nvSpPr>
          <p:cNvPr id="447" name="Google Shape;447;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Replace the Freshdesk implementation with Named Credentials.</a:t>
            </a:r>
            <a:endParaRPr/>
          </a:p>
        </p:txBody>
      </p:sp>
      <p:sp>
        <p:nvSpPr>
          <p:cNvPr id="448" name="Google Shape;44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311700" y="238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Authentication (Auth. ) Provider in Salesforce</a:t>
            </a:r>
            <a:endParaRPr/>
          </a:p>
        </p:txBody>
      </p:sp>
      <p:sp>
        <p:nvSpPr>
          <p:cNvPr id="454" name="Google Shape;454;p59"/>
          <p:cNvSpPr txBox="1">
            <a:spLocks noGrp="1"/>
          </p:cNvSpPr>
          <p:nvPr>
            <p:ph type="body" idx="1"/>
          </p:nvPr>
        </p:nvSpPr>
        <p:spPr>
          <a:xfrm>
            <a:off x="311700" y="863550"/>
            <a:ext cx="8520600" cy="38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 Providers are the external service/identity providers by which user can login to salesforce using the external credentials like Google Email, Facebook, LinkedIn, Amazon, Salesforce, Okta &amp; etc. OR User can login to External System using their salesforce credentials.</a:t>
            </a:r>
            <a:endParaRPr/>
          </a:p>
          <a:p>
            <a:pPr marL="0" lvl="0" indent="0" algn="l" rtl="0">
              <a:spcBef>
                <a:spcPts val="1600"/>
              </a:spcBef>
              <a:spcAft>
                <a:spcPts val="0"/>
              </a:spcAft>
              <a:buNone/>
            </a:pPr>
            <a:r>
              <a:rPr lang="en-GB"/>
              <a:t>Auth. Providers can also be used to integrate and make third party callouts from Salesforce. You can also create your own auth. provider.</a:t>
            </a:r>
            <a:endParaRPr/>
          </a:p>
          <a:p>
            <a:pPr marL="0" lvl="0" indent="0" algn="l" rtl="0">
              <a:spcBef>
                <a:spcPts val="1600"/>
              </a:spcBef>
              <a:spcAft>
                <a:spcPts val="0"/>
              </a:spcAft>
              <a:buNone/>
            </a:pPr>
            <a:r>
              <a:rPr lang="en-GB"/>
              <a:t>Benefits of using Auth. Providers</a:t>
            </a:r>
            <a:endParaRPr/>
          </a:p>
          <a:p>
            <a:pPr marL="457200" lvl="0" indent="-323850" algn="l" rtl="0">
              <a:spcBef>
                <a:spcPts val="1600"/>
              </a:spcBef>
              <a:spcAft>
                <a:spcPts val="0"/>
              </a:spcAft>
              <a:buSzPts val="1500"/>
              <a:buAutoNum type="arabicPeriod"/>
            </a:pPr>
            <a:r>
              <a:rPr lang="en-GB"/>
              <a:t>Easy to maintain the users </a:t>
            </a:r>
            <a:endParaRPr/>
          </a:p>
          <a:p>
            <a:pPr marL="457200" lvl="0" indent="-323850" algn="l" rtl="0">
              <a:spcBef>
                <a:spcPts val="0"/>
              </a:spcBef>
              <a:spcAft>
                <a:spcPts val="0"/>
              </a:spcAft>
              <a:buSzPts val="1500"/>
              <a:buAutoNum type="arabicPeriod"/>
            </a:pPr>
            <a:r>
              <a:rPr lang="en-GB"/>
              <a:t>Required less workforce</a:t>
            </a:r>
            <a:endParaRPr/>
          </a:p>
          <a:p>
            <a:pPr marL="457200" lvl="0" indent="-323850" algn="l" rtl="0">
              <a:spcBef>
                <a:spcPts val="0"/>
              </a:spcBef>
              <a:spcAft>
                <a:spcPts val="0"/>
              </a:spcAft>
              <a:buSzPts val="1500"/>
              <a:buAutoNum type="arabicPeriod"/>
            </a:pPr>
            <a:r>
              <a:rPr lang="en-GB"/>
              <a:t>Can control users from one place</a:t>
            </a:r>
            <a:endParaRPr/>
          </a:p>
          <a:p>
            <a:pPr marL="457200" lvl="0" indent="-323850" algn="l" rtl="0">
              <a:spcBef>
                <a:spcPts val="0"/>
              </a:spcBef>
              <a:spcAft>
                <a:spcPts val="0"/>
              </a:spcAft>
              <a:buSzPts val="1500"/>
              <a:buAutoNum type="arabicPeriod"/>
            </a:pPr>
            <a:r>
              <a:rPr lang="en-GB"/>
              <a:t>Can control what users can do, see </a:t>
            </a:r>
            <a:endParaRPr/>
          </a:p>
          <a:p>
            <a:pPr marL="457200" lvl="0" indent="-323850" algn="l" rtl="0">
              <a:spcBef>
                <a:spcPts val="0"/>
              </a:spcBef>
              <a:spcAft>
                <a:spcPts val="0"/>
              </a:spcAft>
              <a:buSzPts val="1500"/>
              <a:buAutoNum type="arabicPeriod"/>
            </a:pPr>
            <a:r>
              <a:rPr lang="en-GB"/>
              <a:t>and many more</a:t>
            </a:r>
            <a:endParaRPr/>
          </a:p>
        </p:txBody>
      </p:sp>
      <p:sp>
        <p:nvSpPr>
          <p:cNvPr id="455" name="Google Shape;45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Google Email as Authentication Provider</a:t>
            </a:r>
            <a:endParaRPr/>
          </a:p>
        </p:txBody>
      </p:sp>
      <p:sp>
        <p:nvSpPr>
          <p:cNvPr id="461" name="Google Shape;461;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an authentication provider from Google</a:t>
            </a:r>
            <a:endParaRPr/>
          </a:p>
          <a:p>
            <a:pPr marL="457200" lvl="0" indent="-323850" algn="l" rtl="0">
              <a:spcBef>
                <a:spcPts val="0"/>
              </a:spcBef>
              <a:spcAft>
                <a:spcPts val="0"/>
              </a:spcAft>
              <a:buSzPts val="1500"/>
              <a:buAutoNum type="arabicPeriod"/>
            </a:pPr>
            <a:r>
              <a:rPr lang="en-GB"/>
              <a:t>Use Google to Login into salesforce with Google Auth Provider.</a:t>
            </a:r>
            <a:endParaRPr/>
          </a:p>
        </p:txBody>
      </p:sp>
      <p:sp>
        <p:nvSpPr>
          <p:cNvPr id="462" name="Google Shape;46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Named credential of Google Auth. Provider</a:t>
            </a:r>
            <a:endParaRPr/>
          </a:p>
        </p:txBody>
      </p:sp>
      <p:sp>
        <p:nvSpPr>
          <p:cNvPr id="468" name="Google Shape;46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Named Credentials to use Google Email as Authentication Provider</a:t>
            </a:r>
            <a:endParaRPr/>
          </a:p>
          <a:p>
            <a:pPr marL="457200" lvl="0" indent="-323850" algn="l" rtl="0">
              <a:spcBef>
                <a:spcPts val="0"/>
              </a:spcBef>
              <a:spcAft>
                <a:spcPts val="0"/>
              </a:spcAft>
              <a:buSzPts val="1500"/>
              <a:buAutoNum type="arabicPeriod"/>
            </a:pPr>
            <a:r>
              <a:rPr lang="en-GB"/>
              <a:t>Make an API callout to get all the Google Calendar Events</a:t>
            </a:r>
            <a:endParaRPr/>
          </a:p>
        </p:txBody>
      </p:sp>
      <p:sp>
        <p:nvSpPr>
          <p:cNvPr id="469" name="Google Shape;46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73</a:t>
            </a:fld>
            <a:endParaRPr/>
          </a:p>
        </p:txBody>
      </p:sp>
      <p:pic>
        <p:nvPicPr>
          <p:cNvPr id="470" name="Google Shape;470;p61"/>
          <p:cNvPicPr preferRelativeResize="0"/>
          <p:nvPr/>
        </p:nvPicPr>
        <p:blipFill>
          <a:blip r:embed="rId3">
            <a:alphaModFix/>
          </a:blip>
          <a:stretch>
            <a:fillRect/>
          </a:stretch>
        </p:blipFill>
        <p:spPr>
          <a:xfrm>
            <a:off x="1730850" y="1807400"/>
            <a:ext cx="4851327" cy="30352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Auth. Provider Assignment</a:t>
            </a:r>
            <a:endParaRPr dirty="0"/>
          </a:p>
        </p:txBody>
      </p:sp>
      <p:sp>
        <p:nvSpPr>
          <p:cNvPr id="476" name="Google Shape;47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Create a GitHub Account if does not have already.</a:t>
            </a:r>
            <a:endParaRPr dirty="0"/>
          </a:p>
          <a:p>
            <a:pPr marL="457200" lvl="0" indent="-323850" algn="l" rtl="0">
              <a:spcBef>
                <a:spcPts val="0"/>
              </a:spcBef>
              <a:spcAft>
                <a:spcPts val="0"/>
              </a:spcAft>
              <a:buSzPts val="1500"/>
              <a:buAutoNum type="arabicPeriod"/>
            </a:pPr>
            <a:r>
              <a:rPr lang="en-GB" dirty="0"/>
              <a:t>Read the GitHub authentication API and note down the important information like auth </a:t>
            </a:r>
            <a:r>
              <a:rPr lang="en-GB" dirty="0" err="1"/>
              <a:t>url</a:t>
            </a:r>
            <a:r>
              <a:rPr lang="en-GB" dirty="0"/>
              <a:t>, token </a:t>
            </a:r>
            <a:r>
              <a:rPr lang="en-GB" dirty="0" err="1"/>
              <a:t>url</a:t>
            </a:r>
            <a:r>
              <a:rPr lang="en-GB" dirty="0"/>
              <a:t>, base </a:t>
            </a:r>
            <a:r>
              <a:rPr lang="en-GB" dirty="0" err="1"/>
              <a:t>url</a:t>
            </a:r>
            <a:r>
              <a:rPr lang="en-GB" dirty="0"/>
              <a:t>.</a:t>
            </a:r>
            <a:endParaRPr dirty="0"/>
          </a:p>
          <a:p>
            <a:pPr marL="457200" lvl="0" indent="-323850" algn="l" rtl="0">
              <a:spcBef>
                <a:spcPts val="0"/>
              </a:spcBef>
              <a:spcAft>
                <a:spcPts val="0"/>
              </a:spcAft>
              <a:buSzPts val="1500"/>
              <a:buAutoNum type="arabicPeriod"/>
            </a:pPr>
            <a:r>
              <a:rPr lang="en-GB" dirty="0"/>
              <a:t>Create an authentication provider in Salesforce and login using that auth. Provider in salesforce. Logged In user profile should be “Chatter Free User”</a:t>
            </a:r>
            <a:endParaRPr dirty="0"/>
          </a:p>
          <a:p>
            <a:pPr marL="457200" lvl="0" indent="-323850" algn="l" rtl="0">
              <a:spcBef>
                <a:spcPts val="0"/>
              </a:spcBef>
              <a:spcAft>
                <a:spcPts val="0"/>
              </a:spcAft>
              <a:buSzPts val="1500"/>
              <a:buAutoNum type="arabicPeriod"/>
            </a:pPr>
            <a:r>
              <a:rPr lang="en-GB" dirty="0"/>
              <a:t>Create a Named Credential in Salesforce and Use that Named Credential to Get all the repository of your GitHub Account.</a:t>
            </a:r>
            <a:endParaRPr dirty="0"/>
          </a:p>
        </p:txBody>
      </p:sp>
      <p:sp>
        <p:nvSpPr>
          <p:cNvPr id="477" name="Google Shape;477;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CBCC-8573-491D-89C8-0700C021E08F}"/>
              </a:ext>
            </a:extLst>
          </p:cNvPr>
          <p:cNvSpPr>
            <a:spLocks noGrp="1"/>
          </p:cNvSpPr>
          <p:nvPr>
            <p:ph type="title"/>
          </p:nvPr>
        </p:nvSpPr>
        <p:spPr>
          <a:xfrm>
            <a:off x="311700" y="140224"/>
            <a:ext cx="8520600" cy="572700"/>
          </a:xfrm>
        </p:spPr>
        <p:txBody>
          <a:bodyPr/>
          <a:lstStyle/>
          <a:p>
            <a:r>
              <a:rPr lang="en-US" dirty="0"/>
              <a:t>Salesforce Platform API</a:t>
            </a:r>
            <a:endParaRPr lang="en-IN" dirty="0"/>
          </a:p>
        </p:txBody>
      </p:sp>
      <p:sp>
        <p:nvSpPr>
          <p:cNvPr id="3" name="Text Placeholder 2">
            <a:extLst>
              <a:ext uri="{FF2B5EF4-FFF2-40B4-BE49-F238E27FC236}">
                <a16:creationId xmlns:a16="http://schemas.microsoft.com/office/drawing/2014/main" id="{B03A1C9D-583D-41FF-8093-B21E64804096}"/>
              </a:ext>
            </a:extLst>
          </p:cNvPr>
          <p:cNvSpPr>
            <a:spLocks noGrp="1"/>
          </p:cNvSpPr>
          <p:nvPr>
            <p:ph type="body" idx="1"/>
          </p:nvPr>
        </p:nvSpPr>
        <p:spPr>
          <a:xfrm>
            <a:off x="311700" y="712924"/>
            <a:ext cx="8520600" cy="3416400"/>
          </a:xfrm>
        </p:spPr>
        <p:txBody>
          <a:bodyPr/>
          <a:lstStyle/>
          <a:p>
            <a:pPr marL="133350" indent="0">
              <a:buNone/>
            </a:pPr>
            <a:r>
              <a:rPr lang="en-US" dirty="0"/>
              <a:t>Salesforce Platform API is used to perform following operations</a:t>
            </a:r>
          </a:p>
          <a:p>
            <a:pPr marL="476250" indent="-342900">
              <a:buFont typeface="+mj-lt"/>
              <a:buAutoNum type="arabicPeriod"/>
            </a:pPr>
            <a:r>
              <a:rPr lang="en-US" dirty="0"/>
              <a:t>Extract text from image</a:t>
            </a:r>
          </a:p>
          <a:p>
            <a:pPr marL="476250" indent="-342900">
              <a:buFont typeface="+mj-lt"/>
              <a:buAutoNum type="arabicPeriod"/>
            </a:pPr>
            <a:r>
              <a:rPr lang="en-US" dirty="0"/>
              <a:t>Predict image</a:t>
            </a:r>
          </a:p>
          <a:p>
            <a:pPr marL="476250" indent="-342900">
              <a:buFont typeface="+mj-lt"/>
              <a:buAutoNum type="arabicPeriod"/>
            </a:pPr>
            <a:r>
              <a:rPr lang="en-US" dirty="0"/>
              <a:t>Sentiment Analysis</a:t>
            </a:r>
          </a:p>
          <a:p>
            <a:pPr marL="133350" indent="0">
              <a:buNone/>
            </a:pPr>
            <a:endParaRPr lang="en-US" dirty="0"/>
          </a:p>
          <a:p>
            <a:pPr marL="133350" indent="0">
              <a:buNone/>
            </a:pPr>
            <a:r>
              <a:rPr lang="en-US" dirty="0"/>
              <a:t>There are very few API which used JWT as authentication purpose. Below is the list of some API which uses JWT for authentication.</a:t>
            </a:r>
          </a:p>
          <a:p>
            <a:pPr marL="476250" indent="-342900">
              <a:buFont typeface="+mj-lt"/>
              <a:buAutoNum type="arabicPeriod"/>
            </a:pPr>
            <a:r>
              <a:rPr lang="en-US" dirty="0"/>
              <a:t>Salesforce</a:t>
            </a:r>
          </a:p>
          <a:p>
            <a:pPr marL="476250" indent="-342900">
              <a:buFont typeface="+mj-lt"/>
              <a:buAutoNum type="arabicPeriod"/>
            </a:pPr>
            <a:r>
              <a:rPr lang="en-US" dirty="0"/>
              <a:t>Box.com</a:t>
            </a:r>
          </a:p>
          <a:p>
            <a:pPr marL="476250" indent="-342900">
              <a:buFont typeface="+mj-lt"/>
              <a:buAutoNum type="arabicPeriod"/>
            </a:pPr>
            <a:r>
              <a:rPr lang="en-US" dirty="0"/>
              <a:t>Einstein API</a:t>
            </a:r>
          </a:p>
          <a:p>
            <a:pPr marL="476250" indent="-342900">
              <a:buFont typeface="+mj-lt"/>
              <a:buAutoNum type="arabicPeriod"/>
            </a:pPr>
            <a:endParaRPr lang="en-US" dirty="0"/>
          </a:p>
          <a:p>
            <a:pPr marL="133350" indent="0">
              <a:buNone/>
            </a:pPr>
            <a:r>
              <a:rPr lang="en-US" dirty="0"/>
              <a:t>We use Einstein API for this course purpose</a:t>
            </a:r>
          </a:p>
          <a:p>
            <a:pPr marL="133350" indent="0">
              <a:buNone/>
            </a:pPr>
            <a:endParaRPr lang="en-US" dirty="0"/>
          </a:p>
          <a:p>
            <a:pPr>
              <a:buFont typeface="Wingdings" panose="05000000000000000000" pitchFamily="2" charset="2"/>
              <a:buChar char="v"/>
            </a:pPr>
            <a:r>
              <a:rPr lang="en-US" dirty="0"/>
              <a:t>Signup for Einstein API Services</a:t>
            </a:r>
          </a:p>
          <a:p>
            <a:pPr>
              <a:buFont typeface="Wingdings" panose="05000000000000000000" pitchFamily="2" charset="2"/>
              <a:buChar char="v"/>
            </a:pPr>
            <a:r>
              <a:rPr lang="en-US" dirty="0"/>
              <a:t>Get the .key file and upload as a file in Salesforce Org</a:t>
            </a:r>
            <a:endParaRPr lang="en-IN" dirty="0"/>
          </a:p>
        </p:txBody>
      </p:sp>
      <p:sp>
        <p:nvSpPr>
          <p:cNvPr id="4" name="Slide Number Placeholder 3">
            <a:extLst>
              <a:ext uri="{FF2B5EF4-FFF2-40B4-BE49-F238E27FC236}">
                <a16:creationId xmlns:a16="http://schemas.microsoft.com/office/drawing/2014/main" id="{371DD2D1-565D-472A-9F8D-21ECF5FA47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spTree>
    <p:extLst>
      <p:ext uri="{BB962C8B-B14F-4D97-AF65-F5344CB8AC3E}">
        <p14:creationId xmlns:p14="http://schemas.microsoft.com/office/powerpoint/2010/main" val="684691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1CAC-1091-4376-B878-40ECC2946F7D}"/>
              </a:ext>
            </a:extLst>
          </p:cNvPr>
          <p:cNvSpPr>
            <a:spLocks noGrp="1"/>
          </p:cNvSpPr>
          <p:nvPr>
            <p:ph type="title"/>
          </p:nvPr>
        </p:nvSpPr>
        <p:spPr>
          <a:xfrm>
            <a:off x="311700" y="251800"/>
            <a:ext cx="8520600" cy="572700"/>
          </a:xfrm>
        </p:spPr>
        <p:txBody>
          <a:bodyPr/>
          <a:lstStyle/>
          <a:p>
            <a:r>
              <a:rPr lang="en-IN" dirty="0"/>
              <a:t>https://api.einstein.ai/signup</a:t>
            </a:r>
          </a:p>
        </p:txBody>
      </p:sp>
      <p:sp>
        <p:nvSpPr>
          <p:cNvPr id="4" name="Slide Number Placeholder 3">
            <a:extLst>
              <a:ext uri="{FF2B5EF4-FFF2-40B4-BE49-F238E27FC236}">
                <a16:creationId xmlns:a16="http://schemas.microsoft.com/office/drawing/2014/main" id="{785A71B8-999F-4903-8011-D261A6B0D7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pic>
        <p:nvPicPr>
          <p:cNvPr id="6" name="Picture 5">
            <a:extLst>
              <a:ext uri="{FF2B5EF4-FFF2-40B4-BE49-F238E27FC236}">
                <a16:creationId xmlns:a16="http://schemas.microsoft.com/office/drawing/2014/main" id="{494965A0-E66F-48BE-8E4C-C5BBE4DF3E26}"/>
              </a:ext>
            </a:extLst>
          </p:cNvPr>
          <p:cNvPicPr>
            <a:picLocks noChangeAspect="1"/>
          </p:cNvPicPr>
          <p:nvPr/>
        </p:nvPicPr>
        <p:blipFill>
          <a:blip r:embed="rId2"/>
          <a:stretch>
            <a:fillRect/>
          </a:stretch>
        </p:blipFill>
        <p:spPr>
          <a:xfrm>
            <a:off x="2088040" y="1150853"/>
            <a:ext cx="4057578" cy="3613256"/>
          </a:xfrm>
          <a:prstGeom prst="rect">
            <a:avLst/>
          </a:prstGeom>
        </p:spPr>
      </p:pic>
    </p:spTree>
    <p:extLst>
      <p:ext uri="{BB962C8B-B14F-4D97-AF65-F5344CB8AC3E}">
        <p14:creationId xmlns:p14="http://schemas.microsoft.com/office/powerpoint/2010/main" val="3315519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009E-1516-42CD-8045-EC674784E5DD}"/>
              </a:ext>
            </a:extLst>
          </p:cNvPr>
          <p:cNvSpPr>
            <a:spLocks noGrp="1"/>
          </p:cNvSpPr>
          <p:nvPr>
            <p:ph type="title"/>
          </p:nvPr>
        </p:nvSpPr>
        <p:spPr>
          <a:xfrm>
            <a:off x="311700" y="288275"/>
            <a:ext cx="8520600" cy="572700"/>
          </a:xfrm>
        </p:spPr>
        <p:txBody>
          <a:bodyPr/>
          <a:lstStyle/>
          <a:p>
            <a:r>
              <a:rPr lang="en-US" dirty="0"/>
              <a:t>Einstein API Authentication</a:t>
            </a:r>
            <a:endParaRPr lang="en-IN" dirty="0"/>
          </a:p>
        </p:txBody>
      </p:sp>
      <p:sp>
        <p:nvSpPr>
          <p:cNvPr id="4" name="Slide Number Placeholder 3">
            <a:extLst>
              <a:ext uri="{FF2B5EF4-FFF2-40B4-BE49-F238E27FC236}">
                <a16:creationId xmlns:a16="http://schemas.microsoft.com/office/drawing/2014/main" id="{37730600-A3EE-4841-9BCD-6A47AE09FF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pic>
        <p:nvPicPr>
          <p:cNvPr id="1026" name="Picture 2" descr="JWT is NOT an authentication protocol | Gluu | Blog">
            <a:extLst>
              <a:ext uri="{FF2B5EF4-FFF2-40B4-BE49-F238E27FC236}">
                <a16:creationId xmlns:a16="http://schemas.microsoft.com/office/drawing/2014/main" id="{C6BC4E4C-8802-41E3-B21F-37C94823C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1525"/>
            <a:ext cx="4876799" cy="370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0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0BBF-B888-4640-975F-2689CE29076B}"/>
              </a:ext>
            </a:extLst>
          </p:cNvPr>
          <p:cNvSpPr>
            <a:spLocks noGrp="1"/>
          </p:cNvSpPr>
          <p:nvPr>
            <p:ph type="title"/>
          </p:nvPr>
        </p:nvSpPr>
        <p:spPr>
          <a:xfrm>
            <a:off x="311700" y="288275"/>
            <a:ext cx="8520600" cy="572700"/>
          </a:xfrm>
        </p:spPr>
        <p:txBody>
          <a:bodyPr/>
          <a:lstStyle/>
          <a:p>
            <a:r>
              <a:rPr lang="en-US" dirty="0"/>
              <a:t>Read Text From Image using Einstein OCR</a:t>
            </a:r>
            <a:endParaRPr lang="en-IN" dirty="0"/>
          </a:p>
        </p:txBody>
      </p:sp>
      <p:sp>
        <p:nvSpPr>
          <p:cNvPr id="4" name="Slide Number Placeholder 3">
            <a:extLst>
              <a:ext uri="{FF2B5EF4-FFF2-40B4-BE49-F238E27FC236}">
                <a16:creationId xmlns:a16="http://schemas.microsoft.com/office/drawing/2014/main" id="{74C50C9D-6231-48C8-865F-9815B0CBBC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pic>
        <p:nvPicPr>
          <p:cNvPr id="5" name="Picture 2" descr="JWT is NOT an authentication protocol | Gluu | Blog">
            <a:extLst>
              <a:ext uri="{FF2B5EF4-FFF2-40B4-BE49-F238E27FC236}">
                <a16:creationId xmlns:a16="http://schemas.microsoft.com/office/drawing/2014/main" id="{32238E5D-EBA9-4D3B-B688-96F4710A4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1525"/>
            <a:ext cx="4876799" cy="370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27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F79E-7F3A-4CF8-A1B2-2BE6D888BF8D}"/>
              </a:ext>
            </a:extLst>
          </p:cNvPr>
          <p:cNvSpPr>
            <a:spLocks noGrp="1"/>
          </p:cNvSpPr>
          <p:nvPr>
            <p:ph type="title"/>
          </p:nvPr>
        </p:nvSpPr>
        <p:spPr>
          <a:xfrm>
            <a:off x="311700" y="246254"/>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3452BC79-85C2-4D19-BAAB-AD254A0EB35D}"/>
              </a:ext>
            </a:extLst>
          </p:cNvPr>
          <p:cNvSpPr>
            <a:spLocks noGrp="1"/>
          </p:cNvSpPr>
          <p:nvPr>
            <p:ph type="body" idx="1"/>
          </p:nvPr>
        </p:nvSpPr>
        <p:spPr/>
        <p:txBody>
          <a:bodyPr/>
          <a:lstStyle/>
          <a:p>
            <a:pPr>
              <a:buFont typeface="Wingdings" panose="05000000000000000000" pitchFamily="2" charset="2"/>
              <a:buChar char="v"/>
            </a:pPr>
            <a:r>
              <a:rPr lang="en-US" dirty="0"/>
              <a:t>Implement Einstein Prediction API</a:t>
            </a:r>
          </a:p>
          <a:p>
            <a:pPr>
              <a:buFont typeface="Wingdings" panose="05000000000000000000" pitchFamily="2" charset="2"/>
              <a:buChar char="v"/>
            </a:pPr>
            <a:r>
              <a:rPr lang="en-US" dirty="0"/>
              <a:t>Implement Einstein Sentiment API</a:t>
            </a:r>
            <a:endParaRPr lang="en-IN" dirty="0"/>
          </a:p>
        </p:txBody>
      </p:sp>
      <p:sp>
        <p:nvSpPr>
          <p:cNvPr id="4" name="Slide Number Placeholder 3">
            <a:extLst>
              <a:ext uri="{FF2B5EF4-FFF2-40B4-BE49-F238E27FC236}">
                <a16:creationId xmlns:a16="http://schemas.microsoft.com/office/drawing/2014/main" id="{86FD2BD5-5770-482B-957A-1EC1E2029A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79</a:t>
            </a:fld>
            <a:endParaRPr lang="en-GB"/>
          </a:p>
        </p:txBody>
      </p:sp>
    </p:spTree>
    <p:extLst>
      <p:ext uri="{BB962C8B-B14F-4D97-AF65-F5344CB8AC3E}">
        <p14:creationId xmlns:p14="http://schemas.microsoft.com/office/powerpoint/2010/main" val="224382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Useful Resources</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2676071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Chatter Rest API</a:t>
            </a:r>
            <a:endParaRPr/>
          </a:p>
        </p:txBody>
      </p:sp>
      <p:sp>
        <p:nvSpPr>
          <p:cNvPr id="483" name="Google Shape;483;p63"/>
          <p:cNvSpPr txBox="1">
            <a:spLocks noGrp="1"/>
          </p:cNvSpPr>
          <p:nvPr>
            <p:ph type="body" idx="1"/>
          </p:nvPr>
        </p:nvSpPr>
        <p:spPr>
          <a:xfrm>
            <a:off x="311700" y="641600"/>
            <a:ext cx="8520600" cy="419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a:t>Build a mobile app.</a:t>
            </a:r>
            <a:endParaRPr/>
          </a:p>
          <a:p>
            <a:pPr marL="457200" lvl="0" indent="-323850" algn="l" rtl="0">
              <a:spcBef>
                <a:spcPts val="0"/>
              </a:spcBef>
              <a:spcAft>
                <a:spcPts val="0"/>
              </a:spcAft>
              <a:buSzPts val="1500"/>
              <a:buChar char="●"/>
            </a:pPr>
            <a:r>
              <a:rPr lang="en-GB"/>
              <a:t>Integrate a third-party web application with Salesforce so it can notify groups of users about events.</a:t>
            </a:r>
            <a:endParaRPr/>
          </a:p>
          <a:p>
            <a:pPr marL="457200" lvl="0" indent="-323850" algn="l" rtl="0">
              <a:spcBef>
                <a:spcPts val="0"/>
              </a:spcBef>
              <a:spcAft>
                <a:spcPts val="0"/>
              </a:spcAft>
              <a:buSzPts val="1500"/>
              <a:buChar char="●"/>
            </a:pPr>
            <a:r>
              <a:rPr lang="en-GB"/>
              <a:t>Display a feed on an external system, such as an intranet site, after users are authenticated.</a:t>
            </a:r>
            <a:endParaRPr/>
          </a:p>
          <a:p>
            <a:pPr marL="457200" lvl="0" indent="-323850" algn="l" rtl="0">
              <a:spcBef>
                <a:spcPts val="0"/>
              </a:spcBef>
              <a:spcAft>
                <a:spcPts val="0"/>
              </a:spcAft>
              <a:buSzPts val="1500"/>
              <a:buChar char="●"/>
            </a:pPr>
            <a:r>
              <a:rPr lang="en-GB"/>
              <a:t>Make feeds actionable and integrated with third-party sites. For example, an app that posts a Chatter item to Twitter whenever the post includes #tweet hashtag</a:t>
            </a:r>
            <a:endParaRPr/>
          </a:p>
          <a:p>
            <a:pPr marL="0" lvl="0" indent="0" algn="l" rtl="0">
              <a:spcBef>
                <a:spcPts val="1600"/>
              </a:spcBef>
              <a:spcAft>
                <a:spcPts val="0"/>
              </a:spcAft>
              <a:buNone/>
            </a:pPr>
            <a:r>
              <a:rPr lang="en-GB"/>
              <a:t>What all operations we have included in this course.</a:t>
            </a:r>
            <a:endParaRPr/>
          </a:p>
          <a:p>
            <a:pPr marL="457200" lvl="0" indent="-323850" algn="l" rtl="0">
              <a:spcBef>
                <a:spcPts val="1600"/>
              </a:spcBef>
              <a:spcAft>
                <a:spcPts val="0"/>
              </a:spcAft>
              <a:buSzPts val="1500"/>
              <a:buAutoNum type="arabicPeriod"/>
            </a:pPr>
            <a:r>
              <a:rPr lang="en-GB"/>
              <a:t>How to get Chatter Feed using Rest API</a:t>
            </a:r>
            <a:endParaRPr/>
          </a:p>
          <a:p>
            <a:pPr marL="457200" lvl="0" indent="-323850" algn="l" rtl="0">
              <a:spcBef>
                <a:spcPts val="0"/>
              </a:spcBef>
              <a:spcAft>
                <a:spcPts val="0"/>
              </a:spcAft>
              <a:buSzPts val="1500"/>
              <a:buAutoNum type="arabicPeriod"/>
            </a:pPr>
            <a:r>
              <a:rPr lang="en-GB"/>
              <a:t>Create a Chatter Post using API for a Record With or Without mention</a:t>
            </a:r>
            <a:endParaRPr/>
          </a:p>
          <a:p>
            <a:pPr marL="457200" lvl="0" indent="-323850" algn="l" rtl="0">
              <a:spcBef>
                <a:spcPts val="0"/>
              </a:spcBef>
              <a:spcAft>
                <a:spcPts val="0"/>
              </a:spcAft>
              <a:buSzPts val="1500"/>
              <a:buAutoNum type="arabicPeriod"/>
            </a:pPr>
            <a:r>
              <a:rPr lang="en-GB"/>
              <a:t>Create a Chatter comment for the chatter post that we created</a:t>
            </a:r>
            <a:endParaRPr/>
          </a:p>
          <a:p>
            <a:pPr marL="457200" lvl="0" indent="-323850" algn="l" rtl="0">
              <a:spcBef>
                <a:spcPts val="0"/>
              </a:spcBef>
              <a:spcAft>
                <a:spcPts val="0"/>
              </a:spcAft>
              <a:buSzPts val="1500"/>
              <a:buAutoNum type="arabicPeriod"/>
            </a:pPr>
            <a:r>
              <a:rPr lang="en-GB"/>
              <a:t>Send a Message to User using Chatter API &amp; Reply to that private message.</a:t>
            </a:r>
            <a:endParaRPr/>
          </a:p>
          <a:p>
            <a:pPr marL="457200" lvl="0" indent="-323850" algn="l" rtl="0">
              <a:spcBef>
                <a:spcPts val="0"/>
              </a:spcBef>
              <a:spcAft>
                <a:spcPts val="0"/>
              </a:spcAft>
              <a:buSzPts val="1500"/>
              <a:buAutoNum type="arabicPeriod"/>
            </a:pPr>
            <a:r>
              <a:rPr lang="en-GB"/>
              <a:t>Post Chatter to a Group</a:t>
            </a:r>
            <a:endParaRPr/>
          </a:p>
          <a:p>
            <a:pPr marL="457200" lvl="0" indent="-323850" algn="l" rtl="0">
              <a:spcBef>
                <a:spcPts val="0"/>
              </a:spcBef>
              <a:spcAft>
                <a:spcPts val="0"/>
              </a:spcAft>
              <a:buSzPts val="1500"/>
              <a:buAutoNum type="arabicPeriod"/>
            </a:pPr>
            <a:r>
              <a:rPr lang="en-GB"/>
              <a:t>Like a post</a:t>
            </a:r>
            <a:endParaRPr/>
          </a:p>
        </p:txBody>
      </p:sp>
      <p:sp>
        <p:nvSpPr>
          <p:cNvPr id="484" name="Google Shape;48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311700" y="238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Get started with Chatter API</a:t>
            </a:r>
            <a:endParaRPr/>
          </a:p>
        </p:txBody>
      </p:sp>
      <p:sp>
        <p:nvSpPr>
          <p:cNvPr id="490" name="Google Shape;49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Get my ( logged in user news feed - /services/data/v50.0/chatter/feeds/news/me/feed-elements )</a:t>
            </a:r>
            <a:endParaRPr/>
          </a:p>
          <a:p>
            <a:pPr marL="457200" lvl="0" indent="-323850" algn="l" rtl="0">
              <a:spcBef>
                <a:spcPts val="0"/>
              </a:spcBef>
              <a:spcAft>
                <a:spcPts val="0"/>
              </a:spcAft>
              <a:buSzPts val="1500"/>
              <a:buAutoNum type="arabicPeriod"/>
            </a:pPr>
            <a:r>
              <a:rPr lang="en-GB"/>
              <a:t>Get another User feed details or Record Feed Details - /services/data/v50.0/chatter/feeds/record/0052x000000leAG/feed-elements</a:t>
            </a:r>
            <a:endParaRPr/>
          </a:p>
          <a:p>
            <a:pPr marL="457200" lvl="0" indent="-323850" algn="l" rtl="0">
              <a:spcBef>
                <a:spcPts val="0"/>
              </a:spcBef>
              <a:spcAft>
                <a:spcPts val="0"/>
              </a:spcAft>
              <a:buSzPts val="1500"/>
              <a:buAutoNum type="arabicPeriod"/>
            </a:pPr>
            <a:r>
              <a:rPr lang="en-GB"/>
              <a:t>How to get Groups ( /services/data/v50.0/chatter/groups )</a:t>
            </a:r>
            <a:endParaRPr/>
          </a:p>
          <a:p>
            <a:pPr marL="457200" lvl="0" indent="-323850" algn="l" rtl="0">
              <a:spcBef>
                <a:spcPts val="0"/>
              </a:spcBef>
              <a:spcAft>
                <a:spcPts val="0"/>
              </a:spcAft>
              <a:buSzPts val="1500"/>
              <a:buAutoNum type="arabicPeriod"/>
            </a:pPr>
            <a:r>
              <a:rPr lang="en-GB"/>
              <a:t>How to Group feed ( /services/data/v50.0/chatter/feeds/record/0F92x000000PrMA/feed-elements )</a:t>
            </a:r>
            <a:endParaRPr/>
          </a:p>
        </p:txBody>
      </p:sp>
      <p:sp>
        <p:nvSpPr>
          <p:cNvPr id="491" name="Google Shape;49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5"/>
          <p:cNvSpPr txBox="1">
            <a:spLocks noGrp="1"/>
          </p:cNvSpPr>
          <p:nvPr>
            <p:ph type="title"/>
          </p:nvPr>
        </p:nvSpPr>
        <p:spPr>
          <a:xfrm>
            <a:off x="311700" y="13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 the Salesforce URL</a:t>
            </a:r>
            <a:endParaRPr/>
          </a:p>
        </p:txBody>
      </p:sp>
      <p:sp>
        <p:nvSpPr>
          <p:cNvPr id="497" name="Google Shape;497;p65"/>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Salesforce Internal/Community Instance Name - </a:t>
            </a:r>
            <a:r>
              <a:rPr lang="en-GB" b="1" u="sng">
                <a:solidFill>
                  <a:srgbClr val="0000FF"/>
                </a:solidFill>
                <a:hlinkClick r:id="rId3">
                  <a:extLst>
                    <a:ext uri="{A12FA001-AC4F-418D-AE19-62706E023703}">
                      <ahyp:hlinkClr xmlns:ahyp="http://schemas.microsoft.com/office/drawing/2018/hyperlinkcolor" val="tx"/>
                    </a:ext>
                  </a:extLst>
                </a:hlinkClick>
              </a:rPr>
              <a:t>https://instance_name</a:t>
            </a:r>
            <a:endParaRPr b="1">
              <a:solidFill>
                <a:srgbClr val="0000FF"/>
              </a:solidFill>
            </a:endParaRPr>
          </a:p>
          <a:p>
            <a:pPr marL="457200" lvl="0" indent="-323850" algn="l" rtl="0">
              <a:spcBef>
                <a:spcPts val="0"/>
              </a:spcBef>
              <a:spcAft>
                <a:spcPts val="0"/>
              </a:spcAft>
              <a:buSzPts val="1500"/>
              <a:buAutoNum type="arabicPeriod"/>
            </a:pPr>
            <a:r>
              <a:rPr lang="en-GB"/>
              <a:t>The salesforce version information - </a:t>
            </a:r>
            <a:r>
              <a:rPr lang="en-GB" b="1">
                <a:solidFill>
                  <a:srgbClr val="0000FF"/>
                </a:solidFill>
              </a:rPr>
              <a:t>/services/data/v50.0</a:t>
            </a:r>
            <a:endParaRPr b="1">
              <a:solidFill>
                <a:srgbClr val="0000FF"/>
              </a:solidFill>
            </a:endParaRPr>
          </a:p>
          <a:p>
            <a:pPr marL="457200" lvl="0" indent="-323850" algn="l" rtl="0">
              <a:spcBef>
                <a:spcPts val="0"/>
              </a:spcBef>
              <a:spcAft>
                <a:spcPts val="0"/>
              </a:spcAft>
              <a:buSzPts val="1500"/>
              <a:buAutoNum type="arabicPeriod"/>
            </a:pPr>
            <a:r>
              <a:rPr lang="en-GB"/>
              <a:t>The resource that you wanted to access - </a:t>
            </a:r>
            <a:r>
              <a:rPr lang="en-GB" b="1">
                <a:solidFill>
                  <a:srgbClr val="FF00FF"/>
                </a:solidFill>
              </a:rPr>
              <a:t>/chatter/feeds/news/me/feed-elements</a:t>
            </a:r>
            <a:endParaRPr b="1">
              <a:solidFill>
                <a:srgbClr val="FF00FF"/>
              </a:solidFill>
            </a:endParaRPr>
          </a:p>
          <a:p>
            <a:pPr marL="457200" lvl="0" indent="-323850" algn="l" rtl="0">
              <a:spcBef>
                <a:spcPts val="0"/>
              </a:spcBef>
              <a:spcAft>
                <a:spcPts val="0"/>
              </a:spcAft>
              <a:buSzPts val="1500"/>
              <a:buAutoNum type="arabicPeriod"/>
            </a:pPr>
            <a:r>
              <a:rPr lang="en-GB"/>
              <a:t>Combine it all - </a:t>
            </a:r>
            <a:r>
              <a:rPr lang="en-GB" b="1">
                <a:solidFill>
                  <a:srgbClr val="0000FF"/>
                </a:solidFill>
              </a:rPr>
              <a:t>https://instance_name/services/data/v50.0/chatter/feeds/news/me/feed-elements</a:t>
            </a:r>
            <a:endParaRPr b="1">
              <a:solidFill>
                <a:srgbClr val="0000FF"/>
              </a:solidFill>
            </a:endParaRPr>
          </a:p>
          <a:p>
            <a:pPr marL="457200" lvl="0" indent="-323850" algn="l" rtl="0">
              <a:spcBef>
                <a:spcPts val="0"/>
              </a:spcBef>
              <a:spcAft>
                <a:spcPts val="0"/>
              </a:spcAft>
              <a:buSzPts val="1500"/>
              <a:buAutoNum type="arabicPeriod"/>
            </a:pPr>
            <a:r>
              <a:rPr lang="en-GB"/>
              <a:t>If you wanted to access the information which are part of Community use below part between version information and resource. </a:t>
            </a:r>
            <a:r>
              <a:rPr lang="en-GB" b="1">
                <a:solidFill>
                  <a:srgbClr val="0000FF"/>
                </a:solidFill>
              </a:rPr>
              <a:t>/connect/communities/communityId</a:t>
            </a:r>
            <a:endParaRPr b="1">
              <a:solidFill>
                <a:srgbClr val="0000FF"/>
              </a:solidFill>
            </a:endParaRPr>
          </a:p>
          <a:p>
            <a:pPr marL="457200" lvl="0" indent="-323850" algn="l" rtl="0">
              <a:spcBef>
                <a:spcPts val="0"/>
              </a:spcBef>
              <a:spcAft>
                <a:spcPts val="0"/>
              </a:spcAft>
              <a:buClr>
                <a:srgbClr val="0000FF"/>
              </a:buClr>
              <a:buSzPts val="1500"/>
              <a:buAutoNum type="arabicPeriod"/>
            </a:pPr>
            <a:r>
              <a:rPr lang="en-GB" b="1">
                <a:solidFill>
                  <a:srgbClr val="0000FF"/>
                </a:solidFill>
              </a:rPr>
              <a:t>The community URL is - </a:t>
            </a:r>
            <a:r>
              <a:rPr lang="en-GB" b="1">
                <a:solidFill>
                  <a:srgbClr val="FF0000"/>
                </a:solidFill>
              </a:rPr>
              <a:t>https://instance_name/services/data/v50.0/connect/communities/communityId/chatter/feeds/news/me/feed-elements</a:t>
            </a:r>
            <a:endParaRPr b="1">
              <a:solidFill>
                <a:srgbClr val="FF0000"/>
              </a:solidFill>
            </a:endParaRPr>
          </a:p>
          <a:p>
            <a:pPr marL="457200" lvl="0" indent="0" algn="l" rtl="0">
              <a:spcBef>
                <a:spcPts val="1600"/>
              </a:spcBef>
              <a:spcAft>
                <a:spcPts val="1600"/>
              </a:spcAft>
              <a:buNone/>
            </a:pPr>
            <a:endParaRPr b="1">
              <a:solidFill>
                <a:srgbClr val="0000FF"/>
              </a:solidFill>
            </a:endParaRPr>
          </a:p>
        </p:txBody>
      </p:sp>
      <p:sp>
        <p:nvSpPr>
          <p:cNvPr id="498" name="Google Shape;49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6"/>
          <p:cNvSpPr txBox="1">
            <a:spLocks noGrp="1"/>
          </p:cNvSpPr>
          <p:nvPr>
            <p:ph type="title"/>
          </p:nvPr>
        </p:nvSpPr>
        <p:spPr>
          <a:xfrm>
            <a:off x="311700" y="13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 the Salesforce URL</a:t>
            </a:r>
            <a:endParaRPr/>
          </a:p>
        </p:txBody>
      </p:sp>
      <p:sp>
        <p:nvSpPr>
          <p:cNvPr id="504" name="Google Shape;50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83</a:t>
            </a:fld>
            <a:endParaRPr/>
          </a:p>
        </p:txBody>
      </p:sp>
      <p:pic>
        <p:nvPicPr>
          <p:cNvPr id="505" name="Google Shape;505;p66"/>
          <p:cNvPicPr preferRelativeResize="0"/>
          <p:nvPr/>
        </p:nvPicPr>
        <p:blipFill>
          <a:blip r:embed="rId3">
            <a:alphaModFix/>
          </a:blip>
          <a:stretch>
            <a:fillRect/>
          </a:stretch>
        </p:blipFill>
        <p:spPr>
          <a:xfrm>
            <a:off x="152400" y="3060150"/>
            <a:ext cx="8839196" cy="1174162"/>
          </a:xfrm>
          <a:prstGeom prst="rect">
            <a:avLst/>
          </a:prstGeom>
          <a:noFill/>
          <a:ln>
            <a:noFill/>
          </a:ln>
        </p:spPr>
      </p:pic>
      <p:pic>
        <p:nvPicPr>
          <p:cNvPr id="506" name="Google Shape;506;p66"/>
          <p:cNvPicPr preferRelativeResize="0"/>
          <p:nvPr/>
        </p:nvPicPr>
        <p:blipFill>
          <a:blip r:embed="rId4">
            <a:alphaModFix/>
          </a:blip>
          <a:stretch>
            <a:fillRect/>
          </a:stretch>
        </p:blipFill>
        <p:spPr>
          <a:xfrm>
            <a:off x="152400" y="1235950"/>
            <a:ext cx="8839203" cy="1190150"/>
          </a:xfrm>
          <a:prstGeom prst="rect">
            <a:avLst/>
          </a:prstGeom>
          <a:noFill/>
          <a:ln>
            <a:noFill/>
          </a:ln>
        </p:spPr>
      </p:pic>
      <p:sp>
        <p:nvSpPr>
          <p:cNvPr id="507" name="Google Shape;507;p66"/>
          <p:cNvSpPr txBox="1"/>
          <p:nvPr/>
        </p:nvSpPr>
        <p:spPr>
          <a:xfrm>
            <a:off x="244475" y="2426000"/>
            <a:ext cx="20874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eorgia"/>
                <a:ea typeface="Georgia"/>
                <a:cs typeface="Georgia"/>
                <a:sym typeface="Georgia"/>
              </a:rPr>
              <a:t>Community URL</a:t>
            </a:r>
            <a:endParaRPr>
              <a:latin typeface="Georgia"/>
              <a:ea typeface="Georgia"/>
              <a:cs typeface="Georgia"/>
              <a:sym typeface="Georgia"/>
            </a:endParaRPr>
          </a:p>
        </p:txBody>
      </p:sp>
      <p:sp>
        <p:nvSpPr>
          <p:cNvPr id="508" name="Google Shape;508;p66"/>
          <p:cNvSpPr txBox="1"/>
          <p:nvPr/>
        </p:nvSpPr>
        <p:spPr>
          <a:xfrm>
            <a:off x="244475" y="932850"/>
            <a:ext cx="20874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eorgia"/>
                <a:ea typeface="Georgia"/>
                <a:cs typeface="Georgia"/>
                <a:sym typeface="Georgia"/>
              </a:rPr>
              <a:t>Salesforce URL</a:t>
            </a:r>
            <a:endParaRPr>
              <a:latin typeface="Georgia"/>
              <a:ea typeface="Georgia"/>
              <a:cs typeface="Georgia"/>
              <a:sym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a Chatter Post using API for a Record </a:t>
            </a:r>
            <a:endParaRPr/>
          </a:p>
        </p:txBody>
      </p:sp>
      <p:sp>
        <p:nvSpPr>
          <p:cNvPr id="514" name="Google Shape;51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chatter post to record without mention</a:t>
            </a:r>
            <a:endParaRPr/>
          </a:p>
          <a:p>
            <a:pPr marL="457200" lvl="0" indent="-323850" algn="l" rtl="0">
              <a:spcBef>
                <a:spcPts val="0"/>
              </a:spcBef>
              <a:spcAft>
                <a:spcPts val="0"/>
              </a:spcAft>
              <a:buSzPts val="1500"/>
              <a:buAutoNum type="arabicPeriod"/>
            </a:pPr>
            <a:r>
              <a:rPr lang="en-GB"/>
              <a:t>Create a chatter post to record with mention</a:t>
            </a:r>
            <a:endParaRPr/>
          </a:p>
          <a:p>
            <a:pPr marL="457200" lvl="0" indent="-323850" algn="l" rtl="0">
              <a:spcBef>
                <a:spcPts val="0"/>
              </a:spcBef>
              <a:spcAft>
                <a:spcPts val="0"/>
              </a:spcAft>
              <a:buSzPts val="1500"/>
              <a:buAutoNum type="arabicPeriod"/>
            </a:pPr>
            <a:r>
              <a:rPr lang="en-GB"/>
              <a:t>Create a post with HTML markup</a:t>
            </a:r>
            <a:endParaRPr/>
          </a:p>
          <a:p>
            <a:pPr marL="457200" lvl="0" indent="-323850" algn="l" rtl="0">
              <a:spcBef>
                <a:spcPts val="0"/>
              </a:spcBef>
              <a:spcAft>
                <a:spcPts val="0"/>
              </a:spcAft>
              <a:buSzPts val="1500"/>
              <a:buAutoNum type="arabicPeriod"/>
            </a:pPr>
            <a:r>
              <a:rPr lang="en-GB"/>
              <a:t>Follow a record or follow a user</a:t>
            </a:r>
            <a:endParaRPr/>
          </a:p>
          <a:p>
            <a:pPr marL="457200" lvl="0" indent="-323850" algn="l" rtl="0">
              <a:spcBef>
                <a:spcPts val="0"/>
              </a:spcBef>
              <a:spcAft>
                <a:spcPts val="0"/>
              </a:spcAft>
              <a:buSzPts val="1500"/>
              <a:buAutoNum type="arabicPeriod"/>
            </a:pPr>
            <a:r>
              <a:rPr lang="en-GB"/>
              <a:t>Get all the following details</a:t>
            </a:r>
            <a:endParaRPr/>
          </a:p>
        </p:txBody>
      </p:sp>
      <p:sp>
        <p:nvSpPr>
          <p:cNvPr id="515" name="Google Shape;51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More with chatter API</a:t>
            </a:r>
            <a:endParaRPr/>
          </a:p>
        </p:txBody>
      </p:sp>
      <p:sp>
        <p:nvSpPr>
          <p:cNvPr id="521" name="Google Shape;521;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Like a chatter post</a:t>
            </a:r>
            <a:endParaRPr/>
          </a:p>
          <a:p>
            <a:pPr marL="457200" lvl="0" indent="-323850" algn="l" rtl="0">
              <a:spcBef>
                <a:spcPts val="0"/>
              </a:spcBef>
              <a:spcAft>
                <a:spcPts val="0"/>
              </a:spcAft>
              <a:buSzPts val="1500"/>
              <a:buAutoNum type="arabicPeriod"/>
            </a:pPr>
            <a:r>
              <a:rPr lang="en-GB"/>
              <a:t>Post a Comment to a Comment in Salesforce Chatter </a:t>
            </a:r>
            <a:endParaRPr/>
          </a:p>
          <a:p>
            <a:pPr marL="457200" lvl="0" indent="-323850" algn="l" rtl="0">
              <a:spcBef>
                <a:spcPts val="0"/>
              </a:spcBef>
              <a:spcAft>
                <a:spcPts val="0"/>
              </a:spcAft>
              <a:buSzPts val="1500"/>
              <a:buAutoNum type="arabicPeriod"/>
            </a:pPr>
            <a:r>
              <a:rPr lang="en-GB"/>
              <a:t>Send a private message to a user or group of users</a:t>
            </a:r>
            <a:endParaRPr/>
          </a:p>
          <a:p>
            <a:pPr marL="457200" lvl="0" indent="-323850" algn="l" rtl="0">
              <a:spcBef>
                <a:spcPts val="0"/>
              </a:spcBef>
              <a:spcAft>
                <a:spcPts val="0"/>
              </a:spcAft>
              <a:buSzPts val="1500"/>
              <a:buAutoNum type="arabicPeriod"/>
            </a:pPr>
            <a:r>
              <a:rPr lang="en-GB"/>
              <a:t>Reply to that private message</a:t>
            </a:r>
            <a:endParaRPr/>
          </a:p>
          <a:p>
            <a:pPr marL="457200" lvl="0" indent="-323850" algn="l" rtl="0">
              <a:spcBef>
                <a:spcPts val="0"/>
              </a:spcBef>
              <a:spcAft>
                <a:spcPts val="0"/>
              </a:spcAft>
              <a:buSzPts val="1500"/>
              <a:buAutoNum type="arabicPeriod"/>
            </a:pPr>
            <a:r>
              <a:rPr lang="en-GB"/>
              <a:t>Create a Chatter Group</a:t>
            </a:r>
            <a:endParaRPr/>
          </a:p>
        </p:txBody>
      </p:sp>
      <p:sp>
        <p:nvSpPr>
          <p:cNvPr id="522" name="Google Shape;52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Implement Chatter API using Salesforce Apex</a:t>
            </a:r>
            <a:endParaRPr dirty="0"/>
          </a:p>
        </p:txBody>
      </p:sp>
      <p:sp>
        <p:nvSpPr>
          <p:cNvPr id="528" name="Google Shape;528;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Develop an Apex Class to make the Chatter API calls</a:t>
            </a:r>
            <a:endParaRPr/>
          </a:p>
          <a:p>
            <a:pPr marL="457200" lvl="0" indent="-323850" algn="l" rtl="0">
              <a:spcBef>
                <a:spcPts val="0"/>
              </a:spcBef>
              <a:spcAft>
                <a:spcPts val="0"/>
              </a:spcAft>
              <a:buSzPts val="1500"/>
              <a:buAutoNum type="arabicPeriod"/>
            </a:pPr>
            <a:r>
              <a:rPr lang="en-GB"/>
              <a:t>Discuss about assignment</a:t>
            </a:r>
            <a:endParaRPr/>
          </a:p>
        </p:txBody>
      </p:sp>
      <p:sp>
        <p:nvSpPr>
          <p:cNvPr id="529" name="Google Shape;529;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Chatter API Assignment</a:t>
            </a:r>
            <a:endParaRPr dirty="0"/>
          </a:p>
        </p:txBody>
      </p:sp>
      <p:sp>
        <p:nvSpPr>
          <p:cNvPr id="535" name="Google Shape;53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Delete Comment</a:t>
            </a:r>
            <a:endParaRPr dirty="0"/>
          </a:p>
          <a:p>
            <a:pPr marL="457200" lvl="0" indent="-323850" algn="l" rtl="0">
              <a:spcBef>
                <a:spcPts val="0"/>
              </a:spcBef>
              <a:spcAft>
                <a:spcPts val="0"/>
              </a:spcAft>
              <a:buSzPts val="1500"/>
              <a:buAutoNum type="arabicPeriod"/>
            </a:pPr>
            <a:r>
              <a:rPr lang="en-GB" dirty="0"/>
              <a:t>Stop Following the record</a:t>
            </a:r>
            <a:endParaRPr dirty="0"/>
          </a:p>
          <a:p>
            <a:pPr marL="457200" lvl="0" indent="-323850" algn="l" rtl="0">
              <a:spcBef>
                <a:spcPts val="0"/>
              </a:spcBef>
              <a:spcAft>
                <a:spcPts val="0"/>
              </a:spcAft>
              <a:buSzPts val="1500"/>
              <a:buAutoNum type="arabicPeriod"/>
            </a:pPr>
            <a:r>
              <a:rPr lang="en-GB" dirty="0"/>
              <a:t>Create a private Public Group</a:t>
            </a:r>
            <a:endParaRPr dirty="0"/>
          </a:p>
          <a:p>
            <a:pPr marL="457200" lvl="0" indent="-323850" algn="l" rtl="0">
              <a:spcBef>
                <a:spcPts val="0"/>
              </a:spcBef>
              <a:spcAft>
                <a:spcPts val="0"/>
              </a:spcAft>
              <a:buSzPts val="1500"/>
              <a:buAutoNum type="arabicPeriod"/>
            </a:pPr>
            <a:r>
              <a:rPr lang="en-GB" dirty="0"/>
              <a:t>Request to Join a Private Group</a:t>
            </a:r>
            <a:endParaRPr dirty="0"/>
          </a:p>
          <a:p>
            <a:pPr marL="457200" lvl="0" indent="-323850" algn="l" rtl="0">
              <a:spcBef>
                <a:spcPts val="0"/>
              </a:spcBef>
              <a:spcAft>
                <a:spcPts val="0"/>
              </a:spcAft>
              <a:buSzPts val="1500"/>
              <a:buAutoNum type="arabicPeriod"/>
            </a:pPr>
            <a:r>
              <a:rPr lang="en-GB" b="1" dirty="0"/>
              <a:t>Create a Feed Post using Apex – </a:t>
            </a:r>
            <a:r>
              <a:rPr lang="en-GB" dirty="0"/>
              <a:t>Create a Trigger on Contact and when any contact is created do a chatter post to that contact and mention to org salesforce admin. The text for chatter post can be any text.</a:t>
            </a:r>
            <a:endParaRPr dirty="0"/>
          </a:p>
          <a:p>
            <a:pPr marL="457200" lvl="0" indent="-323850" algn="l" rtl="0">
              <a:spcBef>
                <a:spcPts val="0"/>
              </a:spcBef>
              <a:spcAft>
                <a:spcPts val="0"/>
              </a:spcAft>
              <a:buSzPts val="1500"/>
              <a:buAutoNum type="arabicPeriod"/>
            </a:pPr>
            <a:r>
              <a:rPr lang="en-GB" b="1" dirty="0"/>
              <a:t>Edit a ( the same that you have created ) Comment using Apex – </a:t>
            </a:r>
            <a:r>
              <a:rPr lang="en-GB" dirty="0"/>
              <a:t>Modify the existing Apex Trigger of Contact for after update and when the contact is updated ( any field just check last modified date ), Edit the same comment and add updated at time stap by user name. For example Update at 2020-10-10 00:30:00 by Amit Singh. Hint this might require an additional API call to get the </a:t>
            </a:r>
            <a:r>
              <a:rPr lang="en-GB" dirty="0" err="1"/>
              <a:t>FeedItem</a:t>
            </a:r>
            <a:r>
              <a:rPr lang="en-GB" dirty="0"/>
              <a:t> Id.</a:t>
            </a:r>
            <a:endParaRPr dirty="0"/>
          </a:p>
        </p:txBody>
      </p:sp>
      <p:sp>
        <p:nvSpPr>
          <p:cNvPr id="536" name="Google Shape;53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Streaming API</a:t>
            </a:r>
            <a:endParaRPr/>
          </a:p>
        </p:txBody>
      </p:sp>
      <p:sp>
        <p:nvSpPr>
          <p:cNvPr id="542" name="Google Shape;54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indent="-342900" algn="just">
              <a:spcAft>
                <a:spcPts val="1600"/>
              </a:spcAft>
              <a:buFont typeface="+mj-lt"/>
              <a:buAutoNum type="arabicPeriod"/>
            </a:pPr>
            <a:r>
              <a:rPr lang="en-US" dirty="0"/>
              <a:t>Introduction</a:t>
            </a:r>
          </a:p>
          <a:p>
            <a:pPr marL="342900" lvl="0" indent="-342900" algn="just">
              <a:spcAft>
                <a:spcPts val="1600"/>
              </a:spcAft>
              <a:buFont typeface="+mj-lt"/>
              <a:buAutoNum type="arabicPeriod"/>
            </a:pPr>
            <a:r>
              <a:rPr lang="en-US" dirty="0"/>
              <a:t>Introduction to Push Technology</a:t>
            </a:r>
          </a:p>
          <a:p>
            <a:pPr marL="342900" lvl="0" indent="-342900" algn="just">
              <a:spcAft>
                <a:spcPts val="1600"/>
              </a:spcAft>
              <a:buFont typeface="+mj-lt"/>
              <a:buAutoNum type="arabicPeriod"/>
            </a:pPr>
            <a:r>
              <a:rPr lang="en-US" dirty="0"/>
              <a:t>Protocols for Push Technology</a:t>
            </a:r>
            <a:endParaRPr dirty="0"/>
          </a:p>
        </p:txBody>
      </p:sp>
      <p:sp>
        <p:nvSpPr>
          <p:cNvPr id="543" name="Google Shape;54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88</a:t>
            </a:fld>
            <a:endParaRPr/>
          </a:p>
        </p:txBody>
      </p:sp>
    </p:spTree>
    <p:extLst>
      <p:ext uri="{BB962C8B-B14F-4D97-AF65-F5344CB8AC3E}">
        <p14:creationId xmlns:p14="http://schemas.microsoft.com/office/powerpoint/2010/main" val="2987113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Streaming API</a:t>
            </a:r>
            <a:endParaRPr/>
          </a:p>
        </p:txBody>
      </p:sp>
      <p:sp>
        <p:nvSpPr>
          <p:cNvPr id="542" name="Google Shape;54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Streaming API enables streaming of events using push technology and provides a subscription mechanism for receiving events in near real time. The streaming API uses push technology mechanism which involves </a:t>
            </a:r>
          </a:p>
          <a:p>
            <a:pPr marL="342900" lvl="0" indent="-342900" algn="just">
              <a:lnSpc>
                <a:spcPct val="100000"/>
              </a:lnSpc>
              <a:spcAft>
                <a:spcPts val="1600"/>
              </a:spcAft>
              <a:buFont typeface="+mj-lt"/>
              <a:buAutoNum type="arabicPeriod"/>
            </a:pPr>
            <a:r>
              <a:rPr lang="en-US" dirty="0" err="1"/>
              <a:t>PushTopics</a:t>
            </a:r>
            <a:r>
              <a:rPr lang="en-US" dirty="0"/>
              <a:t> Event</a:t>
            </a:r>
          </a:p>
          <a:p>
            <a:pPr marL="342900" lvl="0" indent="-342900" algn="just">
              <a:lnSpc>
                <a:spcPct val="100000"/>
              </a:lnSpc>
              <a:spcAft>
                <a:spcPts val="1600"/>
              </a:spcAft>
              <a:buFont typeface="+mj-lt"/>
              <a:buAutoNum type="arabicPeriod"/>
            </a:pPr>
            <a:r>
              <a:rPr lang="en-US" dirty="0"/>
              <a:t>Generic Events</a:t>
            </a:r>
          </a:p>
          <a:p>
            <a:pPr marL="342900" lvl="0" indent="-342900" algn="just">
              <a:lnSpc>
                <a:spcPct val="100000"/>
              </a:lnSpc>
              <a:spcAft>
                <a:spcPts val="1600"/>
              </a:spcAft>
              <a:buFont typeface="+mj-lt"/>
              <a:buAutoNum type="arabicPeriod"/>
            </a:pPr>
            <a:r>
              <a:rPr lang="en-US" dirty="0"/>
              <a:t>Platform Event</a:t>
            </a:r>
          </a:p>
          <a:p>
            <a:pPr marL="342900" lvl="0" indent="-342900" algn="just">
              <a:lnSpc>
                <a:spcPct val="100000"/>
              </a:lnSpc>
              <a:spcAft>
                <a:spcPts val="1600"/>
              </a:spcAft>
              <a:buFont typeface="+mj-lt"/>
              <a:buAutoNum type="arabicPeriod"/>
            </a:pPr>
            <a:r>
              <a:rPr lang="en-US" dirty="0"/>
              <a:t>Change Data Capture</a:t>
            </a:r>
            <a:endParaRPr dirty="0"/>
          </a:p>
        </p:txBody>
      </p:sp>
      <p:sp>
        <p:nvSpPr>
          <p:cNvPr id="543" name="Google Shape;54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Generate WSDL from Apex Class</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6" name="Picture 5">
            <a:extLst>
              <a:ext uri="{FF2B5EF4-FFF2-40B4-BE49-F238E27FC236}">
                <a16:creationId xmlns:a16="http://schemas.microsoft.com/office/drawing/2014/main" id="{0A063119-1944-467E-BAA8-91063EB69273}"/>
              </a:ext>
            </a:extLst>
          </p:cNvPr>
          <p:cNvPicPr>
            <a:picLocks noChangeAspect="1"/>
          </p:cNvPicPr>
          <p:nvPr/>
        </p:nvPicPr>
        <p:blipFill>
          <a:blip r:embed="rId2"/>
          <a:stretch>
            <a:fillRect/>
          </a:stretch>
        </p:blipFill>
        <p:spPr>
          <a:xfrm>
            <a:off x="56707" y="1620864"/>
            <a:ext cx="9144000" cy="1448116"/>
          </a:xfrm>
          <a:prstGeom prst="rect">
            <a:avLst/>
          </a:prstGeom>
        </p:spPr>
      </p:pic>
    </p:spTree>
    <p:extLst>
      <p:ext uri="{BB962C8B-B14F-4D97-AF65-F5344CB8AC3E}">
        <p14:creationId xmlns:p14="http://schemas.microsoft.com/office/powerpoint/2010/main" val="3930049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F3D1-6B7A-4E8E-8103-D91E98940BFE}"/>
              </a:ext>
            </a:extLst>
          </p:cNvPr>
          <p:cNvSpPr>
            <a:spLocks noGrp="1"/>
          </p:cNvSpPr>
          <p:nvPr>
            <p:ph type="title"/>
          </p:nvPr>
        </p:nvSpPr>
        <p:spPr/>
        <p:txBody>
          <a:bodyPr/>
          <a:lstStyle/>
          <a:p>
            <a:r>
              <a:rPr lang="en-US" dirty="0"/>
              <a:t>Push Technology</a:t>
            </a:r>
            <a:endParaRPr lang="en-IN" dirty="0"/>
          </a:p>
        </p:txBody>
      </p:sp>
      <p:sp>
        <p:nvSpPr>
          <p:cNvPr id="3" name="Text Placeholder 2">
            <a:extLst>
              <a:ext uri="{FF2B5EF4-FFF2-40B4-BE49-F238E27FC236}">
                <a16:creationId xmlns:a16="http://schemas.microsoft.com/office/drawing/2014/main" id="{0479D097-A69B-4BD7-9380-7DCA4C2C0D1C}"/>
              </a:ext>
            </a:extLst>
          </p:cNvPr>
          <p:cNvSpPr>
            <a:spLocks noGrp="1"/>
          </p:cNvSpPr>
          <p:nvPr>
            <p:ph type="body" idx="1"/>
          </p:nvPr>
        </p:nvSpPr>
        <p:spPr/>
        <p:txBody>
          <a:bodyPr/>
          <a:lstStyle/>
          <a:p>
            <a:pPr marL="133350" indent="0">
              <a:buNone/>
            </a:pPr>
            <a:r>
              <a:rPr lang="en-US" dirty="0"/>
              <a:t>Push technology, also called the publish/subscribe model, transfers information that is initiated </a:t>
            </a:r>
            <a:r>
              <a:rPr lang="en-US" dirty="0">
                <a:highlight>
                  <a:srgbClr val="FFFF00"/>
                </a:highlight>
              </a:rPr>
              <a:t>from a server to the client</a:t>
            </a:r>
            <a:r>
              <a:rPr lang="en-US" dirty="0"/>
              <a:t>. </a:t>
            </a:r>
            <a:br>
              <a:rPr lang="en-US" dirty="0"/>
            </a:br>
            <a:r>
              <a:rPr lang="en-US" dirty="0"/>
              <a:t>This type of communication is the opposite of pull technology in which a request for information is made </a:t>
            </a:r>
            <a:r>
              <a:rPr lang="en-US" dirty="0">
                <a:highlight>
                  <a:srgbClr val="FFFF00"/>
                </a:highlight>
              </a:rPr>
              <a:t>from a client to the server</a:t>
            </a:r>
            <a:r>
              <a:rPr lang="en-US" dirty="0"/>
              <a:t>.</a:t>
            </a:r>
          </a:p>
          <a:p>
            <a:pPr marL="133350" indent="0">
              <a:buNone/>
            </a:pPr>
            <a:endParaRPr lang="en-IN" dirty="0"/>
          </a:p>
        </p:txBody>
      </p:sp>
      <p:sp>
        <p:nvSpPr>
          <p:cNvPr id="4" name="Slide Number Placeholder 3">
            <a:extLst>
              <a:ext uri="{FF2B5EF4-FFF2-40B4-BE49-F238E27FC236}">
                <a16:creationId xmlns:a16="http://schemas.microsoft.com/office/drawing/2014/main" id="{BD853F79-FA1B-43CB-8D23-C44DC4C77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90</a:t>
            </a:fld>
            <a:endParaRPr lang="en-GB"/>
          </a:p>
        </p:txBody>
      </p:sp>
    </p:spTree>
    <p:extLst>
      <p:ext uri="{BB962C8B-B14F-4D97-AF65-F5344CB8AC3E}">
        <p14:creationId xmlns:p14="http://schemas.microsoft.com/office/powerpoint/2010/main" val="1515803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6AD6-0074-4976-979D-BFEA66854D44}"/>
              </a:ext>
            </a:extLst>
          </p:cNvPr>
          <p:cNvSpPr>
            <a:spLocks noGrp="1"/>
          </p:cNvSpPr>
          <p:nvPr>
            <p:ph type="title"/>
          </p:nvPr>
        </p:nvSpPr>
        <p:spPr/>
        <p:txBody>
          <a:bodyPr/>
          <a:lstStyle/>
          <a:p>
            <a:r>
              <a:rPr lang="en-US" b="1" dirty="0"/>
              <a:t>Bayeux Protocol, </a:t>
            </a:r>
            <a:r>
              <a:rPr lang="en-US" b="1" dirty="0" err="1"/>
              <a:t>CometD</a:t>
            </a:r>
            <a:r>
              <a:rPr lang="en-US" b="1" dirty="0"/>
              <a:t>, and Long Polling</a:t>
            </a:r>
            <a:endParaRPr lang="en-IN" dirty="0"/>
          </a:p>
        </p:txBody>
      </p:sp>
      <p:sp>
        <p:nvSpPr>
          <p:cNvPr id="3" name="Text Placeholder 2">
            <a:extLst>
              <a:ext uri="{FF2B5EF4-FFF2-40B4-BE49-F238E27FC236}">
                <a16:creationId xmlns:a16="http://schemas.microsoft.com/office/drawing/2014/main" id="{81CB95C0-696E-4013-815E-DDC9184C61A5}"/>
              </a:ext>
            </a:extLst>
          </p:cNvPr>
          <p:cNvSpPr>
            <a:spLocks noGrp="1"/>
          </p:cNvSpPr>
          <p:nvPr>
            <p:ph type="body" idx="1"/>
          </p:nvPr>
        </p:nvSpPr>
        <p:spPr/>
        <p:txBody>
          <a:bodyPr/>
          <a:lstStyle/>
          <a:p>
            <a:r>
              <a:rPr lang="en-US" b="1" dirty="0"/>
              <a:t>Bayeux</a:t>
            </a:r>
            <a:r>
              <a:rPr lang="en-US" dirty="0"/>
              <a:t> is a protocol for transporting asynchronous messages, primarily over HTTP.</a:t>
            </a:r>
          </a:p>
          <a:p>
            <a:r>
              <a:rPr lang="en-US" b="1" dirty="0" err="1"/>
              <a:t>CometD</a:t>
            </a:r>
            <a:r>
              <a:rPr lang="en-US" dirty="0"/>
              <a:t> is a scalable HTTP-based event routing bus that uses an AJAX push technology pattern known as Comet. It implements the Bayeux protocol.</a:t>
            </a:r>
          </a:p>
          <a:p>
            <a:r>
              <a:rPr lang="en-US" b="1" dirty="0"/>
              <a:t>Long polling, </a:t>
            </a:r>
            <a:r>
              <a:rPr lang="en-US" dirty="0"/>
              <a:t>also called Comet programming, allows emulation of an information push from a server to a client. </a:t>
            </a:r>
          </a:p>
          <a:p>
            <a:pPr lvl="1"/>
            <a:r>
              <a:rPr lang="en-US" dirty="0"/>
              <a:t>Similar to a normal poll, the client connects and requests information from the server. However, instead of sending an empty response if information isn't available, the server holds the request and waits until information is available (an event occurs). </a:t>
            </a:r>
            <a:endParaRPr lang="en-IN" dirty="0"/>
          </a:p>
        </p:txBody>
      </p:sp>
      <p:sp>
        <p:nvSpPr>
          <p:cNvPr id="4" name="Slide Number Placeholder 3">
            <a:extLst>
              <a:ext uri="{FF2B5EF4-FFF2-40B4-BE49-F238E27FC236}">
                <a16:creationId xmlns:a16="http://schemas.microsoft.com/office/drawing/2014/main" id="{AC5546A4-6E2A-44CE-BCD9-0EFF2B260B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91</a:t>
            </a:fld>
            <a:endParaRPr lang="en-GB"/>
          </a:p>
        </p:txBody>
      </p:sp>
    </p:spTree>
    <p:extLst>
      <p:ext uri="{BB962C8B-B14F-4D97-AF65-F5344CB8AC3E}">
        <p14:creationId xmlns:p14="http://schemas.microsoft.com/office/powerpoint/2010/main" val="908942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A244-CB12-4B20-8EC3-D27DE41370EE}"/>
              </a:ext>
            </a:extLst>
          </p:cNvPr>
          <p:cNvSpPr>
            <a:spLocks noGrp="1"/>
          </p:cNvSpPr>
          <p:nvPr>
            <p:ph type="title"/>
          </p:nvPr>
        </p:nvSpPr>
        <p:spPr/>
        <p:txBody>
          <a:bodyPr/>
          <a:lstStyle/>
          <a:p>
            <a:r>
              <a:rPr lang="en-US" dirty="0"/>
              <a:t>Agenda</a:t>
            </a:r>
            <a:endParaRPr lang="en-IN" dirty="0"/>
          </a:p>
        </p:txBody>
      </p:sp>
      <p:sp>
        <p:nvSpPr>
          <p:cNvPr id="3" name="Text Placeholder 2">
            <a:extLst>
              <a:ext uri="{FF2B5EF4-FFF2-40B4-BE49-F238E27FC236}">
                <a16:creationId xmlns:a16="http://schemas.microsoft.com/office/drawing/2014/main" id="{DE7252D1-CE57-418B-B8A1-0CD3D4C7CB63}"/>
              </a:ext>
            </a:extLst>
          </p:cNvPr>
          <p:cNvSpPr>
            <a:spLocks noGrp="1"/>
          </p:cNvSpPr>
          <p:nvPr>
            <p:ph type="body" idx="1"/>
          </p:nvPr>
        </p:nvSpPr>
        <p:spPr/>
        <p:txBody>
          <a:bodyPr/>
          <a:lstStyle/>
          <a:p>
            <a:pPr marL="476250" indent="-342900">
              <a:buFont typeface="+mj-lt"/>
              <a:buAutoNum type="arabicPeriod"/>
            </a:pPr>
            <a:r>
              <a:rPr lang="en-US" dirty="0"/>
              <a:t>How push technology works?</a:t>
            </a:r>
          </a:p>
          <a:p>
            <a:pPr marL="476250" indent="-342900">
              <a:buFont typeface="+mj-lt"/>
              <a:buAutoNum type="arabicPeriod"/>
            </a:pPr>
            <a:r>
              <a:rPr lang="en-US" dirty="0"/>
              <a:t>Examples</a:t>
            </a:r>
          </a:p>
          <a:p>
            <a:pPr marL="476250" indent="-342900">
              <a:buFont typeface="+mj-lt"/>
              <a:buAutoNum type="arabicPeriod"/>
            </a:pPr>
            <a:r>
              <a:rPr lang="en-US" dirty="0"/>
              <a:t>Event-Driven Technology ( Publish Subscribe )</a:t>
            </a:r>
          </a:p>
          <a:p>
            <a:pPr marL="476250" indent="-342900">
              <a:buFont typeface="+mj-lt"/>
              <a:buAutoNum type="arabicPeriod"/>
            </a:pPr>
            <a:r>
              <a:rPr lang="en-US" dirty="0"/>
              <a:t>Important Terms in Push Topics</a:t>
            </a:r>
          </a:p>
          <a:p>
            <a:pPr marL="476250" indent="-342900">
              <a:buFont typeface="+mj-lt"/>
              <a:buAutoNum type="arabicPeriod"/>
            </a:pPr>
            <a:r>
              <a:rPr lang="en-US" dirty="0"/>
              <a:t>What is there in the Course for Streaming API</a:t>
            </a:r>
            <a:endParaRPr lang="en-IN" dirty="0"/>
          </a:p>
        </p:txBody>
      </p:sp>
      <p:sp>
        <p:nvSpPr>
          <p:cNvPr id="4" name="Slide Number Placeholder 3">
            <a:extLst>
              <a:ext uri="{FF2B5EF4-FFF2-40B4-BE49-F238E27FC236}">
                <a16:creationId xmlns:a16="http://schemas.microsoft.com/office/drawing/2014/main" id="{2AE9384D-8EF5-461D-B120-93B806B53B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92</a:t>
            </a:fld>
            <a:endParaRPr lang="en-GB"/>
          </a:p>
        </p:txBody>
      </p:sp>
    </p:spTree>
    <p:extLst>
      <p:ext uri="{BB962C8B-B14F-4D97-AF65-F5344CB8AC3E}">
        <p14:creationId xmlns:p14="http://schemas.microsoft.com/office/powerpoint/2010/main" val="1686504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3D72-E61A-4126-9E60-58CE073769CA}"/>
              </a:ext>
            </a:extLst>
          </p:cNvPr>
          <p:cNvSpPr>
            <a:spLocks noGrp="1"/>
          </p:cNvSpPr>
          <p:nvPr>
            <p:ph type="title"/>
          </p:nvPr>
        </p:nvSpPr>
        <p:spPr/>
        <p:txBody>
          <a:bodyPr/>
          <a:lstStyle/>
          <a:p>
            <a:r>
              <a:rPr lang="en-US" dirty="0"/>
              <a:t>How push technology works</a:t>
            </a:r>
            <a:endParaRPr lang="en-IN" dirty="0"/>
          </a:p>
        </p:txBody>
      </p:sp>
      <p:sp>
        <p:nvSpPr>
          <p:cNvPr id="3" name="Text Placeholder 2">
            <a:extLst>
              <a:ext uri="{FF2B5EF4-FFF2-40B4-BE49-F238E27FC236}">
                <a16:creationId xmlns:a16="http://schemas.microsoft.com/office/drawing/2014/main" id="{4620388C-E2B9-4D19-8A52-D4DA939192C3}"/>
              </a:ext>
            </a:extLst>
          </p:cNvPr>
          <p:cNvSpPr>
            <a:spLocks noGrp="1"/>
          </p:cNvSpPr>
          <p:nvPr>
            <p:ph type="body" idx="1"/>
          </p:nvPr>
        </p:nvSpPr>
        <p:spPr/>
        <p:txBody>
          <a:bodyPr/>
          <a:lstStyle/>
          <a:p>
            <a:pPr marL="133350" indent="0">
              <a:buNone/>
            </a:pPr>
            <a:r>
              <a:rPr lang="en-US" dirty="0"/>
              <a:t>Push technology, or server push, is a style of Internet-based communication where the request for a given transaction is initiated by the publisher or central server. Push Technology works on publish subscribe model.</a:t>
            </a:r>
          </a:p>
          <a:p>
            <a:pPr marL="133350" indent="0">
              <a:buNone/>
            </a:pPr>
            <a:endParaRPr lang="en-US" dirty="0"/>
          </a:p>
          <a:p>
            <a:pPr marL="133350" indent="0">
              <a:buNone/>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12EC973A-4215-45CD-A47D-FA93AEF765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93</a:t>
            </a:fld>
            <a:endParaRPr lang="en-GB"/>
          </a:p>
        </p:txBody>
      </p:sp>
      <p:pic>
        <p:nvPicPr>
          <p:cNvPr id="6" name="Graphic 5" descr="Server">
            <a:extLst>
              <a:ext uri="{FF2B5EF4-FFF2-40B4-BE49-F238E27FC236}">
                <a16:creationId xmlns:a16="http://schemas.microsoft.com/office/drawing/2014/main" id="{B2A06201-0CC0-4E97-8EB8-BCCB7EFA1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116" y="2619425"/>
            <a:ext cx="914400" cy="914400"/>
          </a:xfrm>
          <a:prstGeom prst="rect">
            <a:avLst/>
          </a:prstGeom>
        </p:spPr>
      </p:pic>
      <p:pic>
        <p:nvPicPr>
          <p:cNvPr id="10" name="Graphic 9" descr="Smart Phone">
            <a:extLst>
              <a:ext uri="{FF2B5EF4-FFF2-40B4-BE49-F238E27FC236}">
                <a16:creationId xmlns:a16="http://schemas.microsoft.com/office/drawing/2014/main" id="{07AFE068-CF0A-4A9A-BFDF-EDE758BEE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8225" y="3912883"/>
            <a:ext cx="750334" cy="750334"/>
          </a:xfrm>
          <a:prstGeom prst="rect">
            <a:avLst/>
          </a:prstGeom>
        </p:spPr>
      </p:pic>
      <p:pic>
        <p:nvPicPr>
          <p:cNvPr id="12" name="Graphic 11" descr="Laptop">
            <a:extLst>
              <a:ext uri="{FF2B5EF4-FFF2-40B4-BE49-F238E27FC236}">
                <a16:creationId xmlns:a16="http://schemas.microsoft.com/office/drawing/2014/main" id="{3DF2B22E-0761-44FA-B342-F584698C3B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8224" y="2865662"/>
            <a:ext cx="750335" cy="750335"/>
          </a:xfrm>
          <a:prstGeom prst="rect">
            <a:avLst/>
          </a:prstGeom>
        </p:spPr>
      </p:pic>
      <p:pic>
        <p:nvPicPr>
          <p:cNvPr id="14" name="Graphic 13" descr="Flip calendar">
            <a:extLst>
              <a:ext uri="{FF2B5EF4-FFF2-40B4-BE49-F238E27FC236}">
                <a16:creationId xmlns:a16="http://schemas.microsoft.com/office/drawing/2014/main" id="{80CBF003-2301-494F-98F9-6D0D9C3681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429" y="1852986"/>
            <a:ext cx="814130" cy="814130"/>
          </a:xfrm>
          <a:prstGeom prst="rect">
            <a:avLst/>
          </a:prstGeom>
        </p:spPr>
      </p:pic>
      <p:pic>
        <p:nvPicPr>
          <p:cNvPr id="15" name="Graphic 14" descr="Server">
            <a:extLst>
              <a:ext uri="{FF2B5EF4-FFF2-40B4-BE49-F238E27FC236}">
                <a16:creationId xmlns:a16="http://schemas.microsoft.com/office/drawing/2014/main" id="{165832C3-6BAC-4F45-AC93-582F6C272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0688" y="2619425"/>
            <a:ext cx="914400" cy="914400"/>
          </a:xfrm>
          <a:prstGeom prst="rect">
            <a:avLst/>
          </a:prstGeom>
        </p:spPr>
      </p:pic>
      <p:sp>
        <p:nvSpPr>
          <p:cNvPr id="16" name="TextBox 15">
            <a:extLst>
              <a:ext uri="{FF2B5EF4-FFF2-40B4-BE49-F238E27FC236}">
                <a16:creationId xmlns:a16="http://schemas.microsoft.com/office/drawing/2014/main" id="{DF248A0D-BF33-4449-9B6F-36FD27A6504B}"/>
              </a:ext>
            </a:extLst>
          </p:cNvPr>
          <p:cNvSpPr txBox="1"/>
          <p:nvPr/>
        </p:nvSpPr>
        <p:spPr>
          <a:xfrm>
            <a:off x="651097" y="3548929"/>
            <a:ext cx="1411619" cy="307777"/>
          </a:xfrm>
          <a:prstGeom prst="rect">
            <a:avLst/>
          </a:prstGeom>
          <a:noFill/>
        </p:spPr>
        <p:txBody>
          <a:bodyPr wrap="square" rtlCol="0">
            <a:spAutoFit/>
          </a:bodyPr>
          <a:lstStyle/>
          <a:p>
            <a:r>
              <a:rPr lang="en-US" b="1" dirty="0">
                <a:latin typeface="Georgia" panose="02040502050405020303" pitchFamily="18" charset="0"/>
              </a:rPr>
              <a:t>Your Service</a:t>
            </a:r>
            <a:endParaRPr lang="en-IN" b="1" dirty="0">
              <a:latin typeface="Georgia" panose="02040502050405020303" pitchFamily="18" charset="0"/>
            </a:endParaRPr>
          </a:p>
        </p:txBody>
      </p:sp>
      <p:sp>
        <p:nvSpPr>
          <p:cNvPr id="17" name="TextBox 16">
            <a:extLst>
              <a:ext uri="{FF2B5EF4-FFF2-40B4-BE49-F238E27FC236}">
                <a16:creationId xmlns:a16="http://schemas.microsoft.com/office/drawing/2014/main" id="{30BE220E-09BE-42A9-8859-8BFC4D8B3BBA}"/>
              </a:ext>
            </a:extLst>
          </p:cNvPr>
          <p:cNvSpPr txBox="1"/>
          <p:nvPr/>
        </p:nvSpPr>
        <p:spPr>
          <a:xfrm>
            <a:off x="2839967" y="3533825"/>
            <a:ext cx="1732033" cy="307777"/>
          </a:xfrm>
          <a:prstGeom prst="rect">
            <a:avLst/>
          </a:prstGeom>
          <a:noFill/>
        </p:spPr>
        <p:txBody>
          <a:bodyPr wrap="square" rtlCol="0">
            <a:spAutoFit/>
          </a:bodyPr>
          <a:lstStyle/>
          <a:p>
            <a:r>
              <a:rPr lang="en-US" b="1" dirty="0">
                <a:latin typeface="Georgia" panose="02040502050405020303" pitchFamily="18" charset="0"/>
              </a:rPr>
              <a:t>Diffusion Server</a:t>
            </a:r>
            <a:endParaRPr lang="en-IN" b="1" dirty="0">
              <a:latin typeface="Georgia" panose="02040502050405020303" pitchFamily="18" charset="0"/>
            </a:endParaRPr>
          </a:p>
        </p:txBody>
      </p:sp>
      <p:sp>
        <p:nvSpPr>
          <p:cNvPr id="18" name="Right Brace 17">
            <a:extLst>
              <a:ext uri="{FF2B5EF4-FFF2-40B4-BE49-F238E27FC236}">
                <a16:creationId xmlns:a16="http://schemas.microsoft.com/office/drawing/2014/main" id="{35CC319B-4E40-4D5D-9F51-2833D9959E14}"/>
              </a:ext>
            </a:extLst>
          </p:cNvPr>
          <p:cNvSpPr/>
          <p:nvPr/>
        </p:nvSpPr>
        <p:spPr>
          <a:xfrm>
            <a:off x="6613451" y="2015545"/>
            <a:ext cx="233916" cy="2600501"/>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36114BB8-45A5-4ACC-823C-DED707CD5ED3}"/>
              </a:ext>
            </a:extLst>
          </p:cNvPr>
          <p:cNvSpPr txBox="1"/>
          <p:nvPr/>
        </p:nvSpPr>
        <p:spPr>
          <a:xfrm>
            <a:off x="6875838" y="3161906"/>
            <a:ext cx="914284" cy="307777"/>
          </a:xfrm>
          <a:prstGeom prst="rect">
            <a:avLst/>
          </a:prstGeom>
          <a:noFill/>
        </p:spPr>
        <p:txBody>
          <a:bodyPr wrap="square" rtlCol="0">
            <a:spAutoFit/>
          </a:bodyPr>
          <a:lstStyle/>
          <a:p>
            <a:r>
              <a:rPr lang="en-US" b="1" dirty="0">
                <a:latin typeface="Georgia" panose="02040502050405020303" pitchFamily="18" charset="0"/>
              </a:rPr>
              <a:t>Devices</a:t>
            </a:r>
            <a:endParaRPr lang="en-IN" b="1" dirty="0">
              <a:latin typeface="Georgia" panose="02040502050405020303" pitchFamily="18" charset="0"/>
            </a:endParaRPr>
          </a:p>
        </p:txBody>
      </p:sp>
      <p:cxnSp>
        <p:nvCxnSpPr>
          <p:cNvPr id="21" name="Straight Arrow Connector 20">
            <a:extLst>
              <a:ext uri="{FF2B5EF4-FFF2-40B4-BE49-F238E27FC236}">
                <a16:creationId xmlns:a16="http://schemas.microsoft.com/office/drawing/2014/main" id="{9B816902-7201-4057-B126-1D20C8D98577}"/>
              </a:ext>
            </a:extLst>
          </p:cNvPr>
          <p:cNvCxnSpPr>
            <a:stCxn id="15" idx="0"/>
            <a:endCxn id="14" idx="1"/>
          </p:cNvCxnSpPr>
          <p:nvPr/>
        </p:nvCxnSpPr>
        <p:spPr>
          <a:xfrm flipV="1">
            <a:off x="3507888" y="2260051"/>
            <a:ext cx="2026541" cy="359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E391AF-57AF-45E3-A352-4B00A6267422}"/>
              </a:ext>
            </a:extLst>
          </p:cNvPr>
          <p:cNvCxnSpPr>
            <a:stCxn id="15" idx="3"/>
            <a:endCxn id="12" idx="1"/>
          </p:cNvCxnSpPr>
          <p:nvPr/>
        </p:nvCxnSpPr>
        <p:spPr>
          <a:xfrm>
            <a:off x="3965088" y="3076625"/>
            <a:ext cx="1633136" cy="16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A4C196-A2C0-476C-8B45-2AF769BB4D8A}"/>
              </a:ext>
            </a:extLst>
          </p:cNvPr>
          <p:cNvCxnSpPr>
            <a:stCxn id="15" idx="2"/>
            <a:endCxn id="10" idx="1"/>
          </p:cNvCxnSpPr>
          <p:nvPr/>
        </p:nvCxnSpPr>
        <p:spPr>
          <a:xfrm>
            <a:off x="3507888" y="3533825"/>
            <a:ext cx="2090337" cy="754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895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6DD8-8F28-4C1D-8F1F-4BBC8968A056}"/>
              </a:ext>
            </a:extLst>
          </p:cNvPr>
          <p:cNvSpPr>
            <a:spLocks noGrp="1"/>
          </p:cNvSpPr>
          <p:nvPr>
            <p:ph type="title"/>
          </p:nvPr>
        </p:nvSpPr>
        <p:spPr/>
        <p:txBody>
          <a:bodyPr/>
          <a:lstStyle/>
          <a:p>
            <a:r>
              <a:rPr lang="en-US" dirty="0"/>
              <a:t>Examples</a:t>
            </a:r>
            <a:endParaRPr lang="en-IN" dirty="0"/>
          </a:p>
        </p:txBody>
      </p:sp>
      <p:sp>
        <p:nvSpPr>
          <p:cNvPr id="3" name="Text Placeholder 2">
            <a:extLst>
              <a:ext uri="{FF2B5EF4-FFF2-40B4-BE49-F238E27FC236}">
                <a16:creationId xmlns:a16="http://schemas.microsoft.com/office/drawing/2014/main" id="{DF991894-5E74-4989-85C6-C2037EACE16E}"/>
              </a:ext>
            </a:extLst>
          </p:cNvPr>
          <p:cNvSpPr>
            <a:spLocks noGrp="1"/>
          </p:cNvSpPr>
          <p:nvPr>
            <p:ph type="body" idx="1"/>
          </p:nvPr>
        </p:nvSpPr>
        <p:spPr/>
        <p:txBody>
          <a:bodyPr/>
          <a:lstStyle/>
          <a:p>
            <a:pPr marL="476250" indent="-342900">
              <a:buFont typeface="+mj-lt"/>
              <a:buAutoNum type="arabicPeriod"/>
            </a:pPr>
            <a:r>
              <a:rPr lang="en-US" dirty="0"/>
              <a:t>Example 1 – App Notifications</a:t>
            </a:r>
          </a:p>
          <a:p>
            <a:pPr marL="476250" indent="-342900">
              <a:buFont typeface="+mj-lt"/>
              <a:buAutoNum type="arabicPeriod"/>
            </a:pPr>
            <a:r>
              <a:rPr lang="en-US" dirty="0"/>
              <a:t>Example 2 – Email Notifications</a:t>
            </a:r>
          </a:p>
          <a:p>
            <a:pPr marL="476250" indent="-342900">
              <a:buFont typeface="+mj-lt"/>
              <a:buAutoNum type="arabicPeriod"/>
            </a:pPr>
            <a:r>
              <a:rPr lang="en-US" dirty="0"/>
              <a:t>Example 3 - Messaging</a:t>
            </a:r>
          </a:p>
          <a:p>
            <a:pPr marL="476250" indent="-342900">
              <a:buFont typeface="+mj-lt"/>
              <a:buAutoNum type="arabicPeriod"/>
            </a:pPr>
            <a:r>
              <a:rPr lang="en-US" dirty="0"/>
              <a:t>Example 4 – Integrations</a:t>
            </a:r>
          </a:p>
          <a:p>
            <a:pPr marL="476250" indent="-342900">
              <a:buFont typeface="+mj-lt"/>
              <a:buAutoNum type="arabicPeriod"/>
            </a:pPr>
            <a:r>
              <a:rPr lang="en-US" dirty="0"/>
              <a:t>Example 5 – Entertainment </a:t>
            </a:r>
            <a:endParaRPr lang="en-IN" dirty="0"/>
          </a:p>
        </p:txBody>
      </p:sp>
      <p:sp>
        <p:nvSpPr>
          <p:cNvPr id="4" name="Slide Number Placeholder 3">
            <a:extLst>
              <a:ext uri="{FF2B5EF4-FFF2-40B4-BE49-F238E27FC236}">
                <a16:creationId xmlns:a16="http://schemas.microsoft.com/office/drawing/2014/main" id="{6798BF05-E91C-4389-B16E-A95A70C6F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94</a:t>
            </a:fld>
            <a:endParaRPr lang="en-GB"/>
          </a:p>
        </p:txBody>
      </p:sp>
    </p:spTree>
    <p:extLst>
      <p:ext uri="{BB962C8B-B14F-4D97-AF65-F5344CB8AC3E}">
        <p14:creationId xmlns:p14="http://schemas.microsoft.com/office/powerpoint/2010/main" val="2996179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1803-9483-4C90-BE6B-9AE15CA404AF}"/>
              </a:ext>
            </a:extLst>
          </p:cNvPr>
          <p:cNvSpPr>
            <a:spLocks noGrp="1"/>
          </p:cNvSpPr>
          <p:nvPr>
            <p:ph type="title"/>
          </p:nvPr>
        </p:nvSpPr>
        <p:spPr/>
        <p:txBody>
          <a:bodyPr/>
          <a:lstStyle/>
          <a:p>
            <a:r>
              <a:rPr lang="en-US" dirty="0"/>
              <a:t>Publish Subscribe Model</a:t>
            </a:r>
            <a:endParaRPr lang="en-IN" dirty="0"/>
          </a:p>
        </p:txBody>
      </p:sp>
      <p:sp>
        <p:nvSpPr>
          <p:cNvPr id="4" name="Slide Number Placeholder 3">
            <a:extLst>
              <a:ext uri="{FF2B5EF4-FFF2-40B4-BE49-F238E27FC236}">
                <a16:creationId xmlns:a16="http://schemas.microsoft.com/office/drawing/2014/main" id="{4BBBA7C0-F34D-482A-A522-9FE0655E5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95</a:t>
            </a:fld>
            <a:endParaRPr lang="en-GB"/>
          </a:p>
        </p:txBody>
      </p:sp>
      <p:pic>
        <p:nvPicPr>
          <p:cNvPr id="6" name="Picture 5">
            <a:extLst>
              <a:ext uri="{FF2B5EF4-FFF2-40B4-BE49-F238E27FC236}">
                <a16:creationId xmlns:a16="http://schemas.microsoft.com/office/drawing/2014/main" id="{63E458BE-5310-4494-861E-3950D87DF3C2}"/>
              </a:ext>
            </a:extLst>
          </p:cNvPr>
          <p:cNvPicPr>
            <a:picLocks noChangeAspect="1"/>
          </p:cNvPicPr>
          <p:nvPr/>
        </p:nvPicPr>
        <p:blipFill>
          <a:blip r:embed="rId2"/>
          <a:stretch>
            <a:fillRect/>
          </a:stretch>
        </p:blipFill>
        <p:spPr>
          <a:xfrm>
            <a:off x="693663" y="1017725"/>
            <a:ext cx="7572375" cy="3429000"/>
          </a:xfrm>
          <a:prstGeom prst="rect">
            <a:avLst/>
          </a:prstGeom>
        </p:spPr>
      </p:pic>
    </p:spTree>
    <p:extLst>
      <p:ext uri="{BB962C8B-B14F-4D97-AF65-F5344CB8AC3E}">
        <p14:creationId xmlns:p14="http://schemas.microsoft.com/office/powerpoint/2010/main" val="4245776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E491-07BA-43E9-AF53-8B610516AB75}"/>
              </a:ext>
            </a:extLst>
          </p:cNvPr>
          <p:cNvSpPr>
            <a:spLocks noGrp="1"/>
          </p:cNvSpPr>
          <p:nvPr>
            <p:ph type="title"/>
          </p:nvPr>
        </p:nvSpPr>
        <p:spPr/>
        <p:txBody>
          <a:bodyPr/>
          <a:lstStyle/>
          <a:p>
            <a:r>
              <a:rPr lang="en-US" dirty="0"/>
              <a:t>Important Terms</a:t>
            </a:r>
            <a:endParaRPr lang="en-IN" dirty="0"/>
          </a:p>
        </p:txBody>
      </p:sp>
      <p:sp>
        <p:nvSpPr>
          <p:cNvPr id="3" name="Text Placeholder 2">
            <a:extLst>
              <a:ext uri="{FF2B5EF4-FFF2-40B4-BE49-F238E27FC236}">
                <a16:creationId xmlns:a16="http://schemas.microsoft.com/office/drawing/2014/main" id="{89FD923C-8509-45E4-9E73-0333EE4E8AEB}"/>
              </a:ext>
            </a:extLst>
          </p:cNvPr>
          <p:cNvSpPr>
            <a:spLocks noGrp="1"/>
          </p:cNvSpPr>
          <p:nvPr>
            <p:ph type="body" idx="1"/>
          </p:nvPr>
        </p:nvSpPr>
        <p:spPr/>
        <p:txBody>
          <a:bodyPr/>
          <a:lstStyle/>
          <a:p>
            <a:pPr marL="476250" indent="-342900">
              <a:buFont typeface="+mj-lt"/>
              <a:buAutoNum type="arabicPeriod"/>
            </a:pPr>
            <a:r>
              <a:rPr lang="en-US" dirty="0">
                <a:highlight>
                  <a:srgbClr val="FFFF00"/>
                </a:highlight>
              </a:rPr>
              <a:t>Event</a:t>
            </a:r>
            <a:r>
              <a:rPr lang="en-US" dirty="0"/>
              <a:t> - The creation, update, delete, or undelete of a record. Each event might trigger a notification.</a:t>
            </a:r>
          </a:p>
          <a:p>
            <a:pPr marL="476250" indent="-342900">
              <a:buFont typeface="+mj-lt"/>
              <a:buAutoNum type="arabicPeriod"/>
            </a:pPr>
            <a:r>
              <a:rPr lang="en-US" dirty="0">
                <a:highlight>
                  <a:srgbClr val="FFFF00"/>
                </a:highlight>
              </a:rPr>
              <a:t>Notification</a:t>
            </a:r>
            <a:r>
              <a:rPr lang="en-US" dirty="0"/>
              <a:t> – A message in response to an event.</a:t>
            </a:r>
          </a:p>
          <a:p>
            <a:pPr marL="476250" indent="-342900">
              <a:buFont typeface="+mj-lt"/>
              <a:buAutoNum type="arabicPeriod"/>
            </a:pPr>
            <a:r>
              <a:rPr lang="en-US" dirty="0" err="1">
                <a:highlight>
                  <a:srgbClr val="FFFF00"/>
                </a:highlight>
              </a:rPr>
              <a:t>PushTopics</a:t>
            </a:r>
            <a:r>
              <a:rPr lang="en-US" dirty="0"/>
              <a:t> - A </a:t>
            </a:r>
            <a:r>
              <a:rPr lang="en-US" dirty="0" err="1"/>
              <a:t>PushTopic</a:t>
            </a:r>
            <a:r>
              <a:rPr lang="en-US" dirty="0"/>
              <a:t> triggers notifications for changes in Salesforce records resulting from a create, update, delete, or undelete operation.</a:t>
            </a:r>
          </a:p>
          <a:p>
            <a:pPr marL="476250" indent="-342900">
              <a:buFont typeface="+mj-lt"/>
              <a:buAutoNum type="arabicPeriod"/>
            </a:pPr>
            <a:r>
              <a:rPr lang="en-US" dirty="0">
                <a:highlight>
                  <a:srgbClr val="FFFF00"/>
                </a:highlight>
              </a:rPr>
              <a:t>Channel</a:t>
            </a:r>
            <a:r>
              <a:rPr lang="en-US" dirty="0"/>
              <a:t> - A stream of events to which a client can subscribe to receive event notifications</a:t>
            </a:r>
          </a:p>
          <a:p>
            <a:pPr marL="476250" indent="-342900">
              <a:buFont typeface="+mj-lt"/>
              <a:buAutoNum type="arabicPeriod"/>
            </a:pPr>
            <a:r>
              <a:rPr lang="en-US" dirty="0" err="1">
                <a:highlight>
                  <a:srgbClr val="FFFF00"/>
                </a:highlight>
              </a:rPr>
              <a:t>EventBus</a:t>
            </a:r>
            <a:r>
              <a:rPr lang="en-US" dirty="0"/>
              <a:t> - A conduit in which a publisher sends an event notification. Event subscribers subscribe to a channel in the event bus to receive event notifications.</a:t>
            </a:r>
          </a:p>
          <a:p>
            <a:pPr marL="476250" indent="-342900">
              <a:buFont typeface="+mj-lt"/>
              <a:buAutoNum type="arabicPeriod"/>
            </a:pPr>
            <a:r>
              <a:rPr lang="en-US" dirty="0">
                <a:highlight>
                  <a:srgbClr val="FFFF00"/>
                </a:highlight>
              </a:rPr>
              <a:t>Platform Event</a:t>
            </a:r>
          </a:p>
          <a:p>
            <a:pPr marL="476250" indent="-342900">
              <a:buFont typeface="+mj-lt"/>
              <a:buAutoNum type="arabicPeriod"/>
            </a:pPr>
            <a:r>
              <a:rPr lang="en-US" dirty="0">
                <a:highlight>
                  <a:srgbClr val="FFFF00"/>
                </a:highlight>
              </a:rPr>
              <a:t>Change Data Capture</a:t>
            </a:r>
            <a:endParaRPr lang="en-IN" dirty="0">
              <a:highlight>
                <a:srgbClr val="FFFF00"/>
              </a:highlight>
            </a:endParaRPr>
          </a:p>
        </p:txBody>
      </p:sp>
      <p:sp>
        <p:nvSpPr>
          <p:cNvPr id="4" name="Slide Number Placeholder 3">
            <a:extLst>
              <a:ext uri="{FF2B5EF4-FFF2-40B4-BE49-F238E27FC236}">
                <a16:creationId xmlns:a16="http://schemas.microsoft.com/office/drawing/2014/main" id="{FBADD992-AF75-4627-B24F-4F6806249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96</a:t>
            </a:fld>
            <a:endParaRPr lang="en-GB"/>
          </a:p>
        </p:txBody>
      </p:sp>
    </p:spTree>
    <p:extLst>
      <p:ext uri="{BB962C8B-B14F-4D97-AF65-F5344CB8AC3E}">
        <p14:creationId xmlns:p14="http://schemas.microsoft.com/office/powerpoint/2010/main" val="37441571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29CC-51E9-489F-A2B0-92C10130E1DF}"/>
              </a:ext>
            </a:extLst>
          </p:cNvPr>
          <p:cNvSpPr>
            <a:spLocks noGrp="1"/>
          </p:cNvSpPr>
          <p:nvPr>
            <p:ph type="title"/>
          </p:nvPr>
        </p:nvSpPr>
        <p:spPr/>
        <p:txBody>
          <a:bodyPr/>
          <a:lstStyle/>
          <a:p>
            <a:r>
              <a:rPr lang="en-US" dirty="0"/>
              <a:t>What is there in the course	</a:t>
            </a:r>
            <a:endParaRPr lang="en-IN" dirty="0"/>
          </a:p>
        </p:txBody>
      </p:sp>
      <p:sp>
        <p:nvSpPr>
          <p:cNvPr id="3" name="Text Placeholder 2">
            <a:extLst>
              <a:ext uri="{FF2B5EF4-FFF2-40B4-BE49-F238E27FC236}">
                <a16:creationId xmlns:a16="http://schemas.microsoft.com/office/drawing/2014/main" id="{21A3F052-F7D7-4B9D-8179-4981191D705A}"/>
              </a:ext>
            </a:extLst>
          </p:cNvPr>
          <p:cNvSpPr>
            <a:spLocks noGrp="1"/>
          </p:cNvSpPr>
          <p:nvPr>
            <p:ph type="body" idx="1"/>
          </p:nvPr>
        </p:nvSpPr>
        <p:spPr/>
        <p:txBody>
          <a:bodyPr/>
          <a:lstStyle/>
          <a:p>
            <a:pPr marL="476250" indent="-342900">
              <a:buFont typeface="+mj-lt"/>
              <a:buAutoNum type="arabicPeriod"/>
            </a:pPr>
            <a:r>
              <a:rPr lang="en-US" dirty="0"/>
              <a:t>How to create and subscribe push topics using workbench?</a:t>
            </a:r>
          </a:p>
          <a:p>
            <a:pPr marL="476250" indent="-342900">
              <a:buFont typeface="+mj-lt"/>
              <a:buAutoNum type="arabicPeriod"/>
            </a:pPr>
            <a:r>
              <a:rPr lang="en-US" dirty="0"/>
              <a:t>How to create push topics using apex?</a:t>
            </a:r>
          </a:p>
          <a:p>
            <a:pPr marL="476250" indent="-342900">
              <a:buFont typeface="+mj-lt"/>
              <a:buAutoNum type="arabicPeriod"/>
            </a:pPr>
            <a:r>
              <a:rPr lang="en-US" dirty="0"/>
              <a:t>How to subscribe using Lightning web component?</a:t>
            </a:r>
          </a:p>
          <a:p>
            <a:pPr marL="476250" indent="-342900">
              <a:buFont typeface="+mj-lt"/>
              <a:buAutoNum type="arabicPeriod"/>
            </a:pPr>
            <a:r>
              <a:rPr lang="en-US" dirty="0"/>
              <a:t>How to subscribe push component using node.js from outside salesforce environment.</a:t>
            </a:r>
          </a:p>
          <a:p>
            <a:pPr marL="476250" indent="-342900">
              <a:buFont typeface="+mj-lt"/>
              <a:buAutoNum type="arabicPeriod"/>
            </a:pPr>
            <a:r>
              <a:rPr lang="en-US" dirty="0"/>
              <a:t>Assignment</a:t>
            </a:r>
            <a:endParaRPr lang="en-IN" dirty="0"/>
          </a:p>
        </p:txBody>
      </p:sp>
      <p:sp>
        <p:nvSpPr>
          <p:cNvPr id="4" name="Slide Number Placeholder 3">
            <a:extLst>
              <a:ext uri="{FF2B5EF4-FFF2-40B4-BE49-F238E27FC236}">
                <a16:creationId xmlns:a16="http://schemas.microsoft.com/office/drawing/2014/main" id="{94B0BB3B-C12E-4581-8255-9327BD1213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97</a:t>
            </a:fld>
            <a:endParaRPr lang="en-GB"/>
          </a:p>
        </p:txBody>
      </p:sp>
    </p:spTree>
    <p:extLst>
      <p:ext uri="{BB962C8B-B14F-4D97-AF65-F5344CB8AC3E}">
        <p14:creationId xmlns:p14="http://schemas.microsoft.com/office/powerpoint/2010/main" val="3376506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E794-DE33-40F2-91E9-51876EE41AD5}"/>
              </a:ext>
            </a:extLst>
          </p:cNvPr>
          <p:cNvSpPr>
            <a:spLocks noGrp="1"/>
          </p:cNvSpPr>
          <p:nvPr>
            <p:ph type="title"/>
          </p:nvPr>
        </p:nvSpPr>
        <p:spPr>
          <a:xfrm>
            <a:off x="311700" y="213501"/>
            <a:ext cx="8520600" cy="572700"/>
          </a:xfrm>
        </p:spPr>
        <p:txBody>
          <a:bodyPr/>
          <a:lstStyle/>
          <a:p>
            <a:r>
              <a:rPr lang="en-US" dirty="0"/>
              <a:t>Implement Push topics using Workbench</a:t>
            </a:r>
            <a:endParaRPr lang="en-IN" dirty="0"/>
          </a:p>
        </p:txBody>
      </p:sp>
      <p:sp>
        <p:nvSpPr>
          <p:cNvPr id="4" name="Slide Number Placeholder 3">
            <a:extLst>
              <a:ext uri="{FF2B5EF4-FFF2-40B4-BE49-F238E27FC236}">
                <a16:creationId xmlns:a16="http://schemas.microsoft.com/office/drawing/2014/main" id="{AC85F33B-FD83-47B1-9AAC-AD77B36E9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98</a:t>
            </a:fld>
            <a:endParaRPr lang="en-GB"/>
          </a:p>
        </p:txBody>
      </p:sp>
      <p:pic>
        <p:nvPicPr>
          <p:cNvPr id="6" name="Picture 5">
            <a:extLst>
              <a:ext uri="{FF2B5EF4-FFF2-40B4-BE49-F238E27FC236}">
                <a16:creationId xmlns:a16="http://schemas.microsoft.com/office/drawing/2014/main" id="{8B66A06D-B137-4CF3-B095-67A65943B55D}"/>
              </a:ext>
            </a:extLst>
          </p:cNvPr>
          <p:cNvPicPr>
            <a:picLocks noChangeAspect="1"/>
          </p:cNvPicPr>
          <p:nvPr/>
        </p:nvPicPr>
        <p:blipFill>
          <a:blip r:embed="rId2"/>
          <a:stretch>
            <a:fillRect/>
          </a:stretch>
        </p:blipFill>
        <p:spPr>
          <a:xfrm>
            <a:off x="1531202" y="821826"/>
            <a:ext cx="5018454" cy="3841391"/>
          </a:xfrm>
          <a:prstGeom prst="rect">
            <a:avLst/>
          </a:prstGeom>
        </p:spPr>
      </p:pic>
    </p:spTree>
    <p:extLst>
      <p:ext uri="{BB962C8B-B14F-4D97-AF65-F5344CB8AC3E}">
        <p14:creationId xmlns:p14="http://schemas.microsoft.com/office/powerpoint/2010/main" val="32101254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566947-889A-4656-840C-35E2888A89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99</a:t>
            </a:fld>
            <a:endParaRPr lang="en-GB"/>
          </a:p>
        </p:txBody>
      </p:sp>
      <p:sp>
        <p:nvSpPr>
          <p:cNvPr id="4" name="Rectangle 3">
            <a:extLst>
              <a:ext uri="{FF2B5EF4-FFF2-40B4-BE49-F238E27FC236}">
                <a16:creationId xmlns:a16="http://schemas.microsoft.com/office/drawing/2014/main" id="{81BE649F-0F92-4C0D-9A95-68611B6DD1AE}"/>
              </a:ext>
            </a:extLst>
          </p:cNvPr>
          <p:cNvSpPr/>
          <p:nvPr/>
        </p:nvSpPr>
        <p:spPr>
          <a:xfrm>
            <a:off x="1171574" y="364331"/>
            <a:ext cx="1914525" cy="52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App</a:t>
            </a:r>
            <a:endParaRPr lang="en-IN" dirty="0"/>
          </a:p>
        </p:txBody>
      </p:sp>
      <p:sp>
        <p:nvSpPr>
          <p:cNvPr id="5" name="Cloud 4">
            <a:extLst>
              <a:ext uri="{FF2B5EF4-FFF2-40B4-BE49-F238E27FC236}">
                <a16:creationId xmlns:a16="http://schemas.microsoft.com/office/drawing/2014/main" id="{C0063F70-FA9D-4F5F-BC7F-7F9C33149F49}"/>
              </a:ext>
            </a:extLst>
          </p:cNvPr>
          <p:cNvSpPr/>
          <p:nvPr/>
        </p:nvSpPr>
        <p:spPr>
          <a:xfrm>
            <a:off x="5100638" y="364331"/>
            <a:ext cx="1914525" cy="5786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a:t>
            </a:r>
            <a:endParaRPr lang="en-IN" dirty="0"/>
          </a:p>
        </p:txBody>
      </p:sp>
      <p:cxnSp>
        <p:nvCxnSpPr>
          <p:cNvPr id="7" name="Straight Arrow Connector 6">
            <a:extLst>
              <a:ext uri="{FF2B5EF4-FFF2-40B4-BE49-F238E27FC236}">
                <a16:creationId xmlns:a16="http://schemas.microsoft.com/office/drawing/2014/main" id="{472334A8-4352-4080-BCA2-5458A6E49902}"/>
              </a:ext>
            </a:extLst>
          </p:cNvPr>
          <p:cNvCxnSpPr>
            <a:stCxn id="4" idx="2"/>
          </p:cNvCxnSpPr>
          <p:nvPr/>
        </p:nvCxnSpPr>
        <p:spPr>
          <a:xfrm flipH="1">
            <a:off x="2128836" y="885825"/>
            <a:ext cx="1" cy="3974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F8D044-EC41-4F8C-90C2-3E4CE08A69D1}"/>
              </a:ext>
            </a:extLst>
          </p:cNvPr>
          <p:cNvCxnSpPr>
            <a:stCxn id="5" idx="1"/>
          </p:cNvCxnSpPr>
          <p:nvPr/>
        </p:nvCxnSpPr>
        <p:spPr>
          <a:xfrm>
            <a:off x="6057901" y="942359"/>
            <a:ext cx="2" cy="3851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B3D0AB5-137E-47CB-B5D5-612CAE0B74DD}"/>
              </a:ext>
            </a:extLst>
          </p:cNvPr>
          <p:cNvSpPr/>
          <p:nvPr/>
        </p:nvSpPr>
        <p:spPr>
          <a:xfrm>
            <a:off x="3032593" y="1139429"/>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handshake</a:t>
            </a:r>
            <a:endParaRPr lang="en-IN" dirty="0"/>
          </a:p>
        </p:txBody>
      </p:sp>
      <p:sp>
        <p:nvSpPr>
          <p:cNvPr id="11" name="Rectangle: Rounded Corners 10">
            <a:extLst>
              <a:ext uri="{FF2B5EF4-FFF2-40B4-BE49-F238E27FC236}">
                <a16:creationId xmlns:a16="http://schemas.microsoft.com/office/drawing/2014/main" id="{CB0A87C4-12C1-48B9-B9FB-08E8B164B755}"/>
              </a:ext>
            </a:extLst>
          </p:cNvPr>
          <p:cNvSpPr/>
          <p:nvPr/>
        </p:nvSpPr>
        <p:spPr>
          <a:xfrm>
            <a:off x="3032593" y="2202657"/>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Subscribe</a:t>
            </a:r>
            <a:endParaRPr lang="en-IN" dirty="0"/>
          </a:p>
        </p:txBody>
      </p:sp>
      <p:sp>
        <p:nvSpPr>
          <p:cNvPr id="12" name="Rectangle: Rounded Corners 11">
            <a:extLst>
              <a:ext uri="{FF2B5EF4-FFF2-40B4-BE49-F238E27FC236}">
                <a16:creationId xmlns:a16="http://schemas.microsoft.com/office/drawing/2014/main" id="{4618D735-E940-4492-B666-C38CD977217F}"/>
              </a:ext>
            </a:extLst>
          </p:cNvPr>
          <p:cNvSpPr/>
          <p:nvPr/>
        </p:nvSpPr>
        <p:spPr>
          <a:xfrm>
            <a:off x="3032593" y="3275410"/>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Polling</a:t>
            </a:r>
            <a:endParaRPr lang="en-IN" dirty="0"/>
          </a:p>
        </p:txBody>
      </p:sp>
      <p:cxnSp>
        <p:nvCxnSpPr>
          <p:cNvPr id="14" name="Straight Arrow Connector 13">
            <a:extLst>
              <a:ext uri="{FF2B5EF4-FFF2-40B4-BE49-F238E27FC236}">
                <a16:creationId xmlns:a16="http://schemas.microsoft.com/office/drawing/2014/main" id="{7585D180-AB34-4775-9B32-15FC561ED565}"/>
              </a:ext>
            </a:extLst>
          </p:cNvPr>
          <p:cNvCxnSpPr>
            <a:cxnSpLocks/>
          </p:cNvCxnSpPr>
          <p:nvPr/>
        </p:nvCxnSpPr>
        <p:spPr>
          <a:xfrm flipV="1">
            <a:off x="2128836" y="1641872"/>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A996CB44-A7FF-4FF1-986B-431A7174AE53}"/>
              </a:ext>
            </a:extLst>
          </p:cNvPr>
          <p:cNvCxnSpPr>
            <a:cxnSpLocks/>
          </p:cNvCxnSpPr>
          <p:nvPr/>
        </p:nvCxnSpPr>
        <p:spPr>
          <a:xfrm flipV="1">
            <a:off x="2128836" y="2737247"/>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A7C117E1-866B-4820-B68A-07294BAD74C1}"/>
              </a:ext>
            </a:extLst>
          </p:cNvPr>
          <p:cNvCxnSpPr>
            <a:cxnSpLocks/>
          </p:cNvCxnSpPr>
          <p:nvPr/>
        </p:nvCxnSpPr>
        <p:spPr>
          <a:xfrm flipV="1">
            <a:off x="2128836" y="3832622"/>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CD43DEC6-4968-4E7D-AC5B-CC25178DB398}"/>
              </a:ext>
            </a:extLst>
          </p:cNvPr>
          <p:cNvCxnSpPr>
            <a:cxnSpLocks/>
          </p:cNvCxnSpPr>
          <p:nvPr/>
        </p:nvCxnSpPr>
        <p:spPr>
          <a:xfrm flipV="1">
            <a:off x="2128836" y="4410650"/>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5434A710-0AA6-4C34-9E93-B0F9306CDC86}"/>
              </a:ext>
            </a:extLst>
          </p:cNvPr>
          <p:cNvCxnSpPr/>
          <p:nvPr/>
        </p:nvCxnSpPr>
        <p:spPr>
          <a:xfrm flipH="1">
            <a:off x="2128836" y="1908881"/>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Straight Arrow Connector 20">
            <a:extLst>
              <a:ext uri="{FF2B5EF4-FFF2-40B4-BE49-F238E27FC236}">
                <a16:creationId xmlns:a16="http://schemas.microsoft.com/office/drawing/2014/main" id="{0C6A6A60-C805-4BB7-A2A9-BDDA9E1637E9}"/>
              </a:ext>
            </a:extLst>
          </p:cNvPr>
          <p:cNvCxnSpPr/>
          <p:nvPr/>
        </p:nvCxnSpPr>
        <p:spPr>
          <a:xfrm flipH="1">
            <a:off x="2118191" y="3017640"/>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a:extLst>
              <a:ext uri="{FF2B5EF4-FFF2-40B4-BE49-F238E27FC236}">
                <a16:creationId xmlns:a16="http://schemas.microsoft.com/office/drawing/2014/main" id="{8AD9577C-02A0-4FA9-89E9-E3D2C145022A}"/>
              </a:ext>
            </a:extLst>
          </p:cNvPr>
          <p:cNvCxnSpPr/>
          <p:nvPr/>
        </p:nvCxnSpPr>
        <p:spPr>
          <a:xfrm flipH="1">
            <a:off x="2107546" y="4126399"/>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DE67E227-6EA0-45C7-9F56-265CC01F93F5}"/>
              </a:ext>
            </a:extLst>
          </p:cNvPr>
          <p:cNvCxnSpPr/>
          <p:nvPr/>
        </p:nvCxnSpPr>
        <p:spPr>
          <a:xfrm flipH="1">
            <a:off x="2118191" y="4633404"/>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3C9CF2E7-0B28-4ACA-990C-78C188FEAABB}"/>
              </a:ext>
            </a:extLst>
          </p:cNvPr>
          <p:cNvSpPr txBox="1"/>
          <p:nvPr/>
        </p:nvSpPr>
        <p:spPr>
          <a:xfrm>
            <a:off x="3225182" y="1585913"/>
            <a:ext cx="1736373" cy="307777"/>
          </a:xfrm>
          <a:prstGeom prst="rect">
            <a:avLst/>
          </a:prstGeom>
          <a:noFill/>
        </p:spPr>
        <p:txBody>
          <a:bodyPr wrap="none" rtlCol="0">
            <a:spAutoFit/>
          </a:bodyPr>
          <a:lstStyle/>
          <a:p>
            <a:r>
              <a:rPr lang="en-US" dirty="0"/>
              <a:t>Handshake request</a:t>
            </a:r>
            <a:endParaRPr lang="en-IN" dirty="0"/>
          </a:p>
        </p:txBody>
      </p:sp>
      <p:sp>
        <p:nvSpPr>
          <p:cNvPr id="25" name="TextBox 24">
            <a:extLst>
              <a:ext uri="{FF2B5EF4-FFF2-40B4-BE49-F238E27FC236}">
                <a16:creationId xmlns:a16="http://schemas.microsoft.com/office/drawing/2014/main" id="{C38F0D08-CC0D-43D2-9FEA-CB96DF4DC67C}"/>
              </a:ext>
            </a:extLst>
          </p:cNvPr>
          <p:cNvSpPr txBox="1"/>
          <p:nvPr/>
        </p:nvSpPr>
        <p:spPr>
          <a:xfrm>
            <a:off x="2128835" y="1894880"/>
            <a:ext cx="1976823" cy="307777"/>
          </a:xfrm>
          <a:prstGeom prst="rect">
            <a:avLst/>
          </a:prstGeom>
          <a:noFill/>
        </p:spPr>
        <p:txBody>
          <a:bodyPr wrap="none" rtlCol="0">
            <a:spAutoFit/>
          </a:bodyPr>
          <a:lstStyle/>
          <a:p>
            <a:r>
              <a:rPr lang="en-US" dirty="0"/>
              <a:t>Handshake successful</a:t>
            </a:r>
            <a:endParaRPr lang="en-IN" dirty="0"/>
          </a:p>
        </p:txBody>
      </p:sp>
      <p:sp>
        <p:nvSpPr>
          <p:cNvPr id="26" name="TextBox 25">
            <a:extLst>
              <a:ext uri="{FF2B5EF4-FFF2-40B4-BE49-F238E27FC236}">
                <a16:creationId xmlns:a16="http://schemas.microsoft.com/office/drawing/2014/main" id="{328A8F2C-89ED-40AB-9064-22E74581282F}"/>
              </a:ext>
            </a:extLst>
          </p:cNvPr>
          <p:cNvSpPr txBox="1"/>
          <p:nvPr/>
        </p:nvSpPr>
        <p:spPr>
          <a:xfrm>
            <a:off x="3237471" y="2695300"/>
            <a:ext cx="1627369" cy="307777"/>
          </a:xfrm>
          <a:prstGeom prst="rect">
            <a:avLst/>
          </a:prstGeom>
          <a:noFill/>
        </p:spPr>
        <p:txBody>
          <a:bodyPr wrap="none" rtlCol="0">
            <a:spAutoFit/>
          </a:bodyPr>
          <a:lstStyle/>
          <a:p>
            <a:r>
              <a:rPr lang="en-US" dirty="0"/>
              <a:t>Subscribe request</a:t>
            </a:r>
            <a:endParaRPr lang="en-IN" dirty="0"/>
          </a:p>
        </p:txBody>
      </p:sp>
      <p:sp>
        <p:nvSpPr>
          <p:cNvPr id="27" name="TextBox 26">
            <a:extLst>
              <a:ext uri="{FF2B5EF4-FFF2-40B4-BE49-F238E27FC236}">
                <a16:creationId xmlns:a16="http://schemas.microsoft.com/office/drawing/2014/main" id="{D6CDB740-0B35-4564-8785-30FA917DA419}"/>
              </a:ext>
            </a:extLst>
          </p:cNvPr>
          <p:cNvSpPr txBox="1"/>
          <p:nvPr/>
        </p:nvSpPr>
        <p:spPr>
          <a:xfrm>
            <a:off x="2244280" y="2961395"/>
            <a:ext cx="1867819" cy="307777"/>
          </a:xfrm>
          <a:prstGeom prst="rect">
            <a:avLst/>
          </a:prstGeom>
          <a:noFill/>
        </p:spPr>
        <p:txBody>
          <a:bodyPr wrap="none" rtlCol="0">
            <a:spAutoFit/>
          </a:bodyPr>
          <a:lstStyle/>
          <a:p>
            <a:r>
              <a:rPr lang="en-US" dirty="0"/>
              <a:t>Subscribe successful</a:t>
            </a:r>
            <a:endParaRPr lang="en-IN" dirty="0"/>
          </a:p>
        </p:txBody>
      </p:sp>
      <p:sp>
        <p:nvSpPr>
          <p:cNvPr id="28" name="TextBox 27">
            <a:extLst>
              <a:ext uri="{FF2B5EF4-FFF2-40B4-BE49-F238E27FC236}">
                <a16:creationId xmlns:a16="http://schemas.microsoft.com/office/drawing/2014/main" id="{852664A1-A205-4039-8812-90584D5E52D5}"/>
              </a:ext>
            </a:extLst>
          </p:cNvPr>
          <p:cNvSpPr txBox="1"/>
          <p:nvPr/>
        </p:nvSpPr>
        <p:spPr>
          <a:xfrm>
            <a:off x="3175348" y="3582293"/>
            <a:ext cx="851515" cy="307777"/>
          </a:xfrm>
          <a:prstGeom prst="rect">
            <a:avLst/>
          </a:prstGeom>
          <a:noFill/>
        </p:spPr>
        <p:txBody>
          <a:bodyPr wrap="none" rtlCol="0">
            <a:spAutoFit/>
          </a:bodyPr>
          <a:lstStyle/>
          <a:p>
            <a:r>
              <a:rPr lang="en-US" dirty="0"/>
              <a:t>Connect</a:t>
            </a:r>
            <a:endParaRPr lang="en-IN" dirty="0"/>
          </a:p>
        </p:txBody>
      </p:sp>
      <p:sp>
        <p:nvSpPr>
          <p:cNvPr id="29" name="TextBox 28">
            <a:extLst>
              <a:ext uri="{FF2B5EF4-FFF2-40B4-BE49-F238E27FC236}">
                <a16:creationId xmlns:a16="http://schemas.microsoft.com/office/drawing/2014/main" id="{9082CB72-3421-494B-9112-F786E5A64FF5}"/>
              </a:ext>
            </a:extLst>
          </p:cNvPr>
          <p:cNvSpPr txBox="1"/>
          <p:nvPr/>
        </p:nvSpPr>
        <p:spPr>
          <a:xfrm>
            <a:off x="4106718" y="4139782"/>
            <a:ext cx="1140056" cy="307777"/>
          </a:xfrm>
          <a:prstGeom prst="rect">
            <a:avLst/>
          </a:prstGeom>
          <a:noFill/>
        </p:spPr>
        <p:txBody>
          <a:bodyPr wrap="none" rtlCol="0">
            <a:spAutoFit/>
          </a:bodyPr>
          <a:lstStyle/>
          <a:p>
            <a:r>
              <a:rPr lang="en-US" dirty="0"/>
              <a:t>Re-Connect</a:t>
            </a:r>
            <a:endParaRPr lang="en-IN" dirty="0"/>
          </a:p>
        </p:txBody>
      </p:sp>
      <p:sp>
        <p:nvSpPr>
          <p:cNvPr id="30" name="TextBox 29">
            <a:extLst>
              <a:ext uri="{FF2B5EF4-FFF2-40B4-BE49-F238E27FC236}">
                <a16:creationId xmlns:a16="http://schemas.microsoft.com/office/drawing/2014/main" id="{5E804A3C-9162-47B8-A611-5CFBC31B8F46}"/>
              </a:ext>
            </a:extLst>
          </p:cNvPr>
          <p:cNvSpPr txBox="1"/>
          <p:nvPr/>
        </p:nvSpPr>
        <p:spPr>
          <a:xfrm>
            <a:off x="2313187" y="3841775"/>
            <a:ext cx="990977" cy="307777"/>
          </a:xfrm>
          <a:prstGeom prst="rect">
            <a:avLst/>
          </a:prstGeom>
          <a:noFill/>
        </p:spPr>
        <p:txBody>
          <a:bodyPr wrap="none" rtlCol="0">
            <a:spAutoFit/>
          </a:bodyPr>
          <a:lstStyle/>
          <a:p>
            <a:r>
              <a:rPr lang="en-US" dirty="0"/>
              <a:t>Response</a:t>
            </a:r>
            <a:endParaRPr lang="en-IN" dirty="0"/>
          </a:p>
        </p:txBody>
      </p:sp>
      <p:sp>
        <p:nvSpPr>
          <p:cNvPr id="31" name="TextBox 30">
            <a:extLst>
              <a:ext uri="{FF2B5EF4-FFF2-40B4-BE49-F238E27FC236}">
                <a16:creationId xmlns:a16="http://schemas.microsoft.com/office/drawing/2014/main" id="{8374E306-46F4-4646-85E8-919C2F68D880}"/>
              </a:ext>
            </a:extLst>
          </p:cNvPr>
          <p:cNvSpPr txBox="1"/>
          <p:nvPr/>
        </p:nvSpPr>
        <p:spPr>
          <a:xfrm>
            <a:off x="2435902" y="4370525"/>
            <a:ext cx="990977" cy="307777"/>
          </a:xfrm>
          <a:prstGeom prst="rect">
            <a:avLst/>
          </a:prstGeom>
          <a:noFill/>
        </p:spPr>
        <p:txBody>
          <a:bodyPr wrap="none" rtlCol="0">
            <a:spAutoFit/>
          </a:bodyPr>
          <a:lstStyle/>
          <a:p>
            <a:r>
              <a:rPr lang="en-US" dirty="0"/>
              <a:t>Response</a:t>
            </a:r>
            <a:endParaRPr lang="en-IN" dirty="0"/>
          </a:p>
        </p:txBody>
      </p:sp>
    </p:spTree>
    <p:extLst>
      <p:ext uri="{BB962C8B-B14F-4D97-AF65-F5344CB8AC3E}">
        <p14:creationId xmlns:p14="http://schemas.microsoft.com/office/powerpoint/2010/main" val="26578775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5538</TotalTime>
  <Words>10165</Words>
  <Application>Microsoft Office PowerPoint</Application>
  <PresentationFormat>On-screen Show (16:9)</PresentationFormat>
  <Paragraphs>1353</Paragraphs>
  <Slides>185</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185</vt:i4>
      </vt:variant>
    </vt:vector>
  </HeadingPairs>
  <TitlesOfParts>
    <vt:vector size="194" baseType="lpstr">
      <vt:lpstr>Wingdings</vt:lpstr>
      <vt:lpstr>OpenSans</vt:lpstr>
      <vt:lpstr>Roboto</vt:lpstr>
      <vt:lpstr>Segoe UI</vt:lpstr>
      <vt:lpstr>Consolas</vt:lpstr>
      <vt:lpstr>Georgia</vt:lpstr>
      <vt:lpstr>Salesforce Sans</vt:lpstr>
      <vt:lpstr>Arial</vt:lpstr>
      <vt:lpstr>Simple Light</vt:lpstr>
      <vt:lpstr>Salesforce Integration</vt:lpstr>
      <vt:lpstr>Introduction to the course</vt:lpstr>
      <vt:lpstr>About Author</vt:lpstr>
      <vt:lpstr>Install related objects</vt:lpstr>
      <vt:lpstr>How to get help</vt:lpstr>
      <vt:lpstr>How to Succeed with the course</vt:lpstr>
      <vt:lpstr>How to access PPT &amp; Code</vt:lpstr>
      <vt:lpstr>Useful Resources</vt:lpstr>
      <vt:lpstr>Generate WSDL from Apex Class</vt:lpstr>
      <vt:lpstr>Make a Callout from Generated Apex Class</vt:lpstr>
      <vt:lpstr>Introduction to Connected application</vt:lpstr>
      <vt:lpstr>Use Cases for connected application - SFDC</vt:lpstr>
      <vt:lpstr>Create a Connected Application</vt:lpstr>
      <vt:lpstr>Types of Authentication in Salesforce</vt:lpstr>
      <vt:lpstr>No Authentication</vt:lpstr>
      <vt:lpstr>API Key Authentication</vt:lpstr>
      <vt:lpstr>API Key Authentication</vt:lpstr>
      <vt:lpstr>Basic Authentication</vt:lpstr>
      <vt:lpstr>Introduction to OAuth 2.0 Authorization Framework</vt:lpstr>
      <vt:lpstr>Role in oAuth2.0</vt:lpstr>
      <vt:lpstr>Grant Types in oAuth 2.0</vt:lpstr>
      <vt:lpstr>Which OAuth 2.0 Flow Should I Use?</vt:lpstr>
      <vt:lpstr>Example</vt:lpstr>
      <vt:lpstr>Authentication and Authorization Flows</vt:lpstr>
      <vt:lpstr>The OAuth 1.0 Flow</vt:lpstr>
      <vt:lpstr>OAuth 2.0 in Action</vt:lpstr>
      <vt:lpstr>OAuth 2.0 in Action</vt:lpstr>
      <vt:lpstr>Create Auth0 account</vt:lpstr>
      <vt:lpstr>OAuth 2.0 Flow ( Authorization Code Flow )</vt:lpstr>
      <vt:lpstr>OAuth 2.0 Flow ( Implicit Flow )</vt:lpstr>
      <vt:lpstr>OAuth 2.0 Flow ( Resource Owner Flow )</vt:lpstr>
      <vt:lpstr>Sample Request</vt:lpstr>
      <vt:lpstr>Client Credential Flow (Machine – Machine )</vt:lpstr>
      <vt:lpstr>Sample Request</vt:lpstr>
      <vt:lpstr>OAuth 2.0 Flow ( Authorization Code Flow with PKCE )</vt:lpstr>
      <vt:lpstr>Generate code_verifier &amp; code_challenge</vt:lpstr>
      <vt:lpstr>Step 1 – Authorization Code</vt:lpstr>
      <vt:lpstr>Step 2 – Access Token</vt:lpstr>
      <vt:lpstr>PowerPoint Presentation</vt:lpstr>
      <vt:lpstr>3rd party system included into this integration</vt:lpstr>
      <vt:lpstr>3rd party system included into this integration</vt:lpstr>
      <vt:lpstr>OpenCage Geocoder</vt:lpstr>
      <vt:lpstr>OpenCage Geocoder</vt:lpstr>
      <vt:lpstr>OpenCage Geocoder Assignment</vt:lpstr>
      <vt:lpstr>Introduction to FreshDesk</vt:lpstr>
      <vt:lpstr>Implement Freshdesk Integration in Salesforce</vt:lpstr>
      <vt:lpstr>Freshdesk Assignment</vt:lpstr>
      <vt:lpstr>Freshdesk Ticket (fr_ticket) fields</vt:lpstr>
      <vt:lpstr>Introduction to Quickbooks</vt:lpstr>
      <vt:lpstr>Setup Quickbooks Account</vt:lpstr>
      <vt:lpstr>Authenticate Quickbooks from Salesforce</vt:lpstr>
      <vt:lpstr>Make API callouts to Quickbooks from Salesforce</vt:lpstr>
      <vt:lpstr>Quickbooks Assignment #1</vt:lpstr>
      <vt:lpstr>Quickbooks Assignment #2</vt:lpstr>
      <vt:lpstr>Google Calendar Integration</vt:lpstr>
      <vt:lpstr>Test google api using Postman</vt:lpstr>
      <vt:lpstr>Authorize Google API from salesforce</vt:lpstr>
      <vt:lpstr>Create Event in Google Calendar - Part 2</vt:lpstr>
      <vt:lpstr>Google Assignment</vt:lpstr>
      <vt:lpstr>LinkedIn Introduction</vt:lpstr>
      <vt:lpstr>Authenticate LinkedIn using Salesforce</vt:lpstr>
      <vt:lpstr>Implement LinkedIn Integration with Salesforce</vt:lpstr>
      <vt:lpstr>LinkedIn Assignment #1</vt:lpstr>
      <vt:lpstr>LinkedIn Assignment #2</vt:lpstr>
      <vt:lpstr>Salesforce - Salesforce using oauth 2.0</vt:lpstr>
      <vt:lpstr>Create Contact in Target Org</vt:lpstr>
      <vt:lpstr>Salesforce Assignment #1</vt:lpstr>
      <vt:lpstr>Salesforce Assignment #2</vt:lpstr>
      <vt:lpstr>Named Credentials in Salesforce</vt:lpstr>
      <vt:lpstr>Implement Named credentials in Salesforce</vt:lpstr>
      <vt:lpstr>Authentication (Auth. ) Provider in Salesforce</vt:lpstr>
      <vt:lpstr>Google Email as Authentication Provider</vt:lpstr>
      <vt:lpstr>Create Named credential of Google Auth. Provider</vt:lpstr>
      <vt:lpstr>Auth. Provider Assignment</vt:lpstr>
      <vt:lpstr>Salesforce Platform API</vt:lpstr>
      <vt:lpstr>https://api.einstein.ai/signup</vt:lpstr>
      <vt:lpstr>Einstein API Authentication</vt:lpstr>
      <vt:lpstr>Read Text From Image using Einstein OCR</vt:lpstr>
      <vt:lpstr>Assignment</vt:lpstr>
      <vt:lpstr>Introduction to Chatter Rest API</vt:lpstr>
      <vt:lpstr>Get started with Chatter API</vt:lpstr>
      <vt:lpstr>Build the Salesforce URL</vt:lpstr>
      <vt:lpstr>Build the Salesforce URL</vt:lpstr>
      <vt:lpstr>Create a Chatter Post using API for a Record </vt:lpstr>
      <vt:lpstr>Do More with chatter API</vt:lpstr>
      <vt:lpstr>Implement Chatter API using Salesforce Apex</vt:lpstr>
      <vt:lpstr>Chatter API Assignment</vt:lpstr>
      <vt:lpstr>Introduction to Streaming API</vt:lpstr>
      <vt:lpstr>Introduction to Streaming API</vt:lpstr>
      <vt:lpstr>Push Technology</vt:lpstr>
      <vt:lpstr>Bayeux Protocol, CometD, and Long Polling</vt:lpstr>
      <vt:lpstr>Agenda</vt:lpstr>
      <vt:lpstr>How push technology works</vt:lpstr>
      <vt:lpstr>Examples</vt:lpstr>
      <vt:lpstr>Publish Subscribe Model</vt:lpstr>
      <vt:lpstr>Important Terms</vt:lpstr>
      <vt:lpstr>What is there in the course </vt:lpstr>
      <vt:lpstr>Implement Push topics using Workbench</vt:lpstr>
      <vt:lpstr>PowerPoint Presentation</vt:lpstr>
      <vt:lpstr>Creating Push Topic using Apex</vt:lpstr>
      <vt:lpstr>Options for NotifyForFields</vt:lpstr>
      <vt:lpstr>Subscribe Push Topic using LWC</vt:lpstr>
      <vt:lpstr>Subscribe Method</vt:lpstr>
      <vt:lpstr>Unsubscribe method</vt:lpstr>
      <vt:lpstr>Subscribe Topic using Node.js</vt:lpstr>
      <vt:lpstr>Sample Code</vt:lpstr>
      <vt:lpstr>Assignment</vt:lpstr>
      <vt:lpstr>Introduction to Platform Events</vt:lpstr>
      <vt:lpstr>Event Driven Architecture ( Publish subscribe )</vt:lpstr>
      <vt:lpstr>Order Management ( Salesforce to App )</vt:lpstr>
      <vt:lpstr>Order Management ( App to Salesforce )</vt:lpstr>
      <vt:lpstr>Important Terms</vt:lpstr>
      <vt:lpstr>Types of Platform Event</vt:lpstr>
      <vt:lpstr>Hands-On we will perform</vt:lpstr>
      <vt:lpstr>Create Your 1st Platform Event</vt:lpstr>
      <vt:lpstr>Publish &amp; Subscribe Platform Event with Process Builder</vt:lpstr>
      <vt:lpstr>Use Case</vt:lpstr>
      <vt:lpstr>Publish Event using Salesforce API</vt:lpstr>
      <vt:lpstr>Subscribe PE using Lightning Aura Component</vt:lpstr>
      <vt:lpstr>Steps</vt:lpstr>
      <vt:lpstr>Subscribe Standard Platform Event using Aura Component (BatchApexErrorEvent)</vt:lpstr>
      <vt:lpstr>Subscribe Standard Platform Event using Trigger (LogoutEventStream)</vt:lpstr>
      <vt:lpstr>Subscribe Platform Event using Node.js</vt:lpstr>
      <vt:lpstr>Assignment</vt:lpstr>
      <vt:lpstr>Introduction to Change Data Capture</vt:lpstr>
      <vt:lpstr>Data Synchronization with Change Data Capture</vt:lpstr>
      <vt:lpstr>Enable Change Data Capture</vt:lpstr>
      <vt:lpstr>Subscribe Change Data Capture Using Node.js</vt:lpstr>
      <vt:lpstr>Prepare Subscription Channel</vt:lpstr>
      <vt:lpstr>Assignment</vt:lpstr>
      <vt:lpstr>Outbound Message</vt:lpstr>
      <vt:lpstr>PowerPoint Presentation</vt:lpstr>
      <vt:lpstr>Example</vt:lpstr>
      <vt:lpstr>Notification Acknowledgement</vt:lpstr>
      <vt:lpstr>Outbound in Action</vt:lpstr>
      <vt:lpstr>External Services</vt:lpstr>
      <vt:lpstr>Metadata API</vt:lpstr>
      <vt:lpstr>What we have included in this Course</vt:lpstr>
      <vt:lpstr>Setup Metadata class in your Salesforce Org.</vt:lpstr>
      <vt:lpstr>Scenario 1 - List all the profiles</vt:lpstr>
      <vt:lpstr>Scenario 2 - Read Single Metadata</vt:lpstr>
      <vt:lpstr>Scenario 3 - Create object using Metadata API</vt:lpstr>
      <vt:lpstr>Sample Code…</vt:lpstr>
      <vt:lpstr>#4 - Create Fields using Metadata API</vt:lpstr>
      <vt:lpstr>#4.2 Create Fields using Metadata API</vt:lpstr>
      <vt:lpstr>#4.3 Create Fields using Metadata API</vt:lpstr>
      <vt:lpstr>PowerPoint Presentation</vt:lpstr>
      <vt:lpstr>Update Field Level Security using API</vt:lpstr>
      <vt:lpstr>Update Field Level Security using API</vt:lpstr>
      <vt:lpstr>Deactivate Validation Rule using API</vt:lpstr>
      <vt:lpstr>Delete Any Metadata using Metadata API</vt:lpstr>
      <vt:lpstr>Create a VF Page using Metadata API</vt:lpstr>
      <vt:lpstr>Create an Aura Component using Metadata API</vt:lpstr>
      <vt:lpstr>Delete Custom Metadata Record Using MD API</vt:lpstr>
      <vt:lpstr>Add a field into Page Layout</vt:lpstr>
      <vt:lpstr>Assignments</vt:lpstr>
      <vt:lpstr>Why we write unit test cases</vt:lpstr>
      <vt:lpstr>Number != lie</vt:lpstr>
      <vt:lpstr>What are Mock Classes &amp; Why to use them</vt:lpstr>
      <vt:lpstr>Develop your first class for API Callout</vt:lpstr>
      <vt:lpstr>Test Multiple/Chained Callout using Single Class</vt:lpstr>
      <vt:lpstr>Test SOAP Callout using Apex</vt:lpstr>
      <vt:lpstr>External Objects in Salesforce</vt:lpstr>
      <vt:lpstr>Cross-Org Adapter for Salesforce Connect</vt:lpstr>
      <vt:lpstr>PowerPoint Presentation</vt:lpstr>
      <vt:lpstr>Introduction to Heroku</vt:lpstr>
      <vt:lpstr>Signup for Heroku Account</vt:lpstr>
      <vt:lpstr>Salesforce Heroku Integration</vt:lpstr>
      <vt:lpstr>Heroku Connect</vt:lpstr>
      <vt:lpstr>Setup Heroku Postgress Database</vt:lpstr>
      <vt:lpstr>Project –           Integration with Salesforce</vt:lpstr>
      <vt:lpstr>PowerPoint Presentation</vt:lpstr>
      <vt:lpstr>Setup Pipedrive Account</vt:lpstr>
      <vt:lpstr>Object Mapping</vt:lpstr>
      <vt:lpstr>Object Relation Diagram</vt:lpstr>
      <vt:lpstr>Pipedrive Authentication</vt:lpstr>
      <vt:lpstr>Integrate Pipedrive Users with Salesforce</vt:lpstr>
      <vt:lpstr>Integrate Supported Currency from Pipedrive</vt:lpstr>
      <vt:lpstr>Get Deal/Lead Stages from Pipedream and store into Salesforce</vt:lpstr>
      <vt:lpstr>Get Pipedrive Organizations to Salesforce</vt:lpstr>
      <vt:lpstr>Get Persons from Pipedrive to Salesforce</vt:lpstr>
      <vt:lpstr>Get Lead from Pipedrive to Salesforce</vt:lpstr>
      <vt:lpstr>Before we go ahead</vt:lpstr>
      <vt:lpstr>Final Project Assignment – ActiveCampaign Integration</vt:lpstr>
      <vt:lpstr>This is not the end of the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Integration</dc:title>
  <cp:lastModifiedBy>Amit Singh</cp:lastModifiedBy>
  <cp:revision>432</cp:revision>
  <dcterms:modified xsi:type="dcterms:W3CDTF">2021-01-21T09:24:18Z</dcterms:modified>
</cp:coreProperties>
</file>